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90" r:id="rId3"/>
    <p:sldId id="29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2" r:id="rId34"/>
    <p:sldId id="289" r:id="rId35"/>
    <p:sldId id="293" r:id="rId36"/>
    <p:sldId id="287" r:id="rId37"/>
    <p:sldId id="288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5pPr>
    <a:lvl6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6pPr>
    <a:lvl7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7pPr>
    <a:lvl8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8pPr>
    <a:lvl9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DB"/>
          </a:solidFill>
        </a:fill>
      </a:tcStyle>
    </a:wholeTbl>
    <a:band2H>
      <a:tcTxStyle/>
      <a:tcStyle>
        <a:tcBdr/>
        <a:fill>
          <a:solidFill>
            <a:srgbClr val="E6EBEE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7F8"/>
          </a:solidFill>
        </a:fill>
      </a:tcStyle>
    </a:wholeTbl>
    <a:band2H>
      <a:tcTxStyle/>
      <a:tcStyle>
        <a:tcBdr/>
        <a:fill>
          <a:solidFill>
            <a:srgbClr val="E6F4FB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F5E3"/>
          </a:solidFill>
        </a:fill>
      </a:tcStyle>
    </a:wholeTbl>
    <a:band2H>
      <a:tcTxStyle/>
      <a:tcStyle>
        <a:tcBdr/>
        <a:fill>
          <a:solidFill>
            <a:srgbClr val="E7FAF2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45" d="100"/>
          <a:sy n="45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1pPr>
    <a:lvl2pPr indent="2286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2pPr>
    <a:lvl3pPr indent="4572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3pPr>
    <a:lvl4pPr indent="6858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4pPr>
    <a:lvl5pPr indent="9144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5pPr>
    <a:lvl6pPr indent="11430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6pPr>
    <a:lvl7pPr indent="13716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7pPr>
    <a:lvl8pPr indent="16002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8pPr>
    <a:lvl9pPr indent="18288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C6138175-9C37-1541-BCC5-15714D8E6F97}" type="slidenum">
              <a:rPr lang="en-US" altLang="x-none" sz="1200">
                <a:latin typeface="Panton Light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x-none" sz="1200" dirty="0">
              <a:latin typeface="Panton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3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7" name="Titeltext"/>
          <p:cNvSpPr>
            <a:spLocks noGrp="1"/>
          </p:cNvSpPr>
          <p:nvPr>
            <p:ph type="title"/>
          </p:nvPr>
        </p:nvSpPr>
        <p:spPr>
          <a:xfrm>
            <a:off x="1270779" y="6754675"/>
            <a:ext cx="21842441" cy="109537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9400"/>
            </a:lvl1pPr>
          </a:lstStyle>
          <a:p>
            <a:r>
              <a:t>Titeltext</a:t>
            </a:r>
          </a:p>
        </p:txBody>
      </p:sp>
      <p:sp>
        <p:nvSpPr>
          <p:cNvPr id="18" name="Textebene 1…"/>
          <p:cNvSpPr>
            <a:spLocks noGrp="1"/>
          </p:cNvSpPr>
          <p:nvPr>
            <p:ph type="body" sz="half" idx="1"/>
          </p:nvPr>
        </p:nvSpPr>
        <p:spPr>
          <a:xfrm>
            <a:off x="1276753" y="8185525"/>
            <a:ext cx="21830494" cy="3934432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662" y="12796094"/>
            <a:ext cx="256617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lacehol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icture Placeholder 13"/>
          <p:cNvSpPr>
            <a:spLocks noGrp="1"/>
          </p:cNvSpPr>
          <p:nvPr>
            <p:ph type="pic" idx="13"/>
          </p:nvPr>
        </p:nvSpPr>
        <p:spPr>
          <a:xfrm>
            <a:off x="12193190" y="-2296642"/>
            <a:ext cx="12204600" cy="1830928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10" name="Titeltext"/>
          <p:cNvSpPr>
            <a:spLocks noGrp="1"/>
          </p:cNvSpPr>
          <p:nvPr>
            <p:ph type="title"/>
          </p:nvPr>
        </p:nvSpPr>
        <p:spPr>
          <a:xfrm>
            <a:off x="1261027" y="1016000"/>
            <a:ext cx="10543048" cy="1295973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11" name="Textebene 1…"/>
          <p:cNvSpPr>
            <a:spLocks noGrp="1"/>
          </p:cNvSpPr>
          <p:nvPr>
            <p:ph type="body" sz="half" idx="1"/>
          </p:nvPr>
        </p:nvSpPr>
        <p:spPr>
          <a:xfrm>
            <a:off x="1261027" y="2354681"/>
            <a:ext cx="10543048" cy="977425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2" name="Slide Number"/>
          <p:cNvSpPr>
            <a:spLocks noGrp="1"/>
          </p:cNvSpPr>
          <p:nvPr>
            <p:ph type="sldNum" sz="quarter" idx="2"/>
          </p:nvPr>
        </p:nvSpPr>
        <p:spPr>
          <a:xfrm>
            <a:off x="23313434" y="12783394"/>
            <a:ext cx="484785" cy="304801"/>
          </a:xfrm>
          <a:prstGeom prst="rect">
            <a:avLst/>
          </a:prstGeom>
        </p:spPr>
        <p:txBody>
          <a:bodyPr wrap="square"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21" name="Picture Placeholder 13"/>
          <p:cNvSpPr>
            <a:spLocks noGrp="1"/>
          </p:cNvSpPr>
          <p:nvPr>
            <p:ph type="pic" idx="13"/>
          </p:nvPr>
        </p:nvSpPr>
        <p:spPr>
          <a:xfrm>
            <a:off x="-2758" y="0"/>
            <a:ext cx="24389518" cy="98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" name="Textebene 1…"/>
          <p:cNvSpPr>
            <a:spLocks noGrp="1"/>
          </p:cNvSpPr>
          <p:nvPr>
            <p:ph type="body" sz="quarter" idx="1"/>
          </p:nvPr>
        </p:nvSpPr>
        <p:spPr>
          <a:xfrm>
            <a:off x="1272706" y="10307781"/>
            <a:ext cx="21838588" cy="2046144"/>
          </a:xfrm>
          <a:prstGeom prst="rect">
            <a:avLst/>
          </a:prstGeom>
        </p:spPr>
        <p:txBody>
          <a:bodyPr>
            <a:normAutofit/>
          </a:bodyPr>
          <a:lstStyle>
            <a:lvl1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1pPr>
            <a:lvl2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2pPr>
            <a:lvl3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3pPr>
            <a:lvl4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4pPr>
            <a:lvl5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24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25" name="Slide Number"/>
          <p:cNvSpPr>
            <a:spLocks noGrp="1"/>
          </p:cNvSpPr>
          <p:nvPr>
            <p:ph type="sldNum" sz="quarter" idx="2"/>
          </p:nvPr>
        </p:nvSpPr>
        <p:spPr>
          <a:xfrm>
            <a:off x="23269339" y="12783394"/>
            <a:ext cx="515939" cy="304801"/>
          </a:xfrm>
          <a:prstGeom prst="rect">
            <a:avLst/>
          </a:prstGeom>
        </p:spPr>
        <p:txBody>
          <a:bodyPr wrap="square"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33" name="Oval 24"/>
          <p:cNvSpPr/>
          <p:nvPr/>
        </p:nvSpPr>
        <p:spPr>
          <a:xfrm>
            <a:off x="201101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2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3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660114" y="6766811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896044" y="6766811"/>
            <a:ext cx="2558702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162940" y="6766811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048000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283931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3539123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775055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2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43" name="Titeltext"/>
          <p:cNvSpPr>
            <a:spLocks noGrp="1"/>
          </p:cNvSpPr>
          <p:nvPr>
            <p:ph type="title"/>
          </p:nvPr>
        </p:nvSpPr>
        <p:spPr>
          <a:xfrm>
            <a:off x="1267455" y="1016000"/>
            <a:ext cx="21815879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51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5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491133" y="40520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368431" y="40520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491133" y="72524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368431" y="72524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58" name="Titeltext"/>
          <p:cNvSpPr>
            <a:spLocks noGrp="1"/>
          </p:cNvSpPr>
          <p:nvPr>
            <p:ph type="title"/>
          </p:nvPr>
        </p:nvSpPr>
        <p:spPr>
          <a:xfrm>
            <a:off x="1289570" y="1016000"/>
            <a:ext cx="18789130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6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737699" y="4090663"/>
            <a:ext cx="3018307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77637" y="4090663"/>
            <a:ext cx="3018307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645221" y="4090663"/>
            <a:ext cx="3018308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686589" y="4090663"/>
            <a:ext cx="3018307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0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1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72" name="Titeltext"/>
          <p:cNvSpPr>
            <a:spLocks noGrp="1"/>
          </p:cNvSpPr>
          <p:nvPr>
            <p:ph type="title"/>
          </p:nvPr>
        </p:nvSpPr>
        <p:spPr>
          <a:xfrm>
            <a:off x="1274186" y="1017110"/>
            <a:ext cx="21610072" cy="109315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lacehol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8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81" name="Picture Placeholder 13"/>
          <p:cNvSpPr>
            <a:spLocks noGrp="1"/>
          </p:cNvSpPr>
          <p:nvPr>
            <p:ph type="pic" idx="13"/>
          </p:nvPr>
        </p:nvSpPr>
        <p:spPr>
          <a:xfrm>
            <a:off x="-10361" y="0"/>
            <a:ext cx="12197599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2" name="Textebene 1…"/>
          <p:cNvSpPr>
            <a:spLocks noGrp="1"/>
          </p:cNvSpPr>
          <p:nvPr>
            <p:ph type="body" sz="half" idx="1"/>
          </p:nvPr>
        </p:nvSpPr>
        <p:spPr>
          <a:xfrm>
            <a:off x="12950535" y="2264293"/>
            <a:ext cx="10418803" cy="978475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4" name="Titeltext"/>
          <p:cNvSpPr>
            <a:spLocks noGrp="1"/>
          </p:cNvSpPr>
          <p:nvPr>
            <p:ph type="title"/>
          </p:nvPr>
        </p:nvSpPr>
        <p:spPr>
          <a:xfrm>
            <a:off x="12950535" y="1015999"/>
            <a:ext cx="10418803" cy="1164666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8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93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9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3092252" y="4518400"/>
            <a:ext cx="4685235" cy="468523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75454" y="4518400"/>
            <a:ext cx="4685235" cy="468523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98" name="Titeltext"/>
          <p:cNvSpPr>
            <a:spLocks noGrp="1"/>
          </p:cNvSpPr>
          <p:nvPr>
            <p:ph type="title"/>
          </p:nvPr>
        </p:nvSpPr>
        <p:spPr>
          <a:xfrm>
            <a:off x="1267508" y="1016000"/>
            <a:ext cx="21970566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0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914445" y="4148502"/>
            <a:ext cx="12954519" cy="436382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0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09" name="Titeltext"/>
          <p:cNvSpPr>
            <a:spLocks noGrp="1"/>
          </p:cNvSpPr>
          <p:nvPr>
            <p:ph type="title"/>
          </p:nvPr>
        </p:nvSpPr>
        <p:spPr>
          <a:xfrm>
            <a:off x="1259289" y="1016000"/>
            <a:ext cx="18819411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17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71275" y="4102694"/>
            <a:ext cx="10181214" cy="514909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19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0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21" name="Titeltext"/>
          <p:cNvSpPr>
            <a:spLocks noGrp="1"/>
          </p:cNvSpPr>
          <p:nvPr>
            <p:ph type="title"/>
          </p:nvPr>
        </p:nvSpPr>
        <p:spPr>
          <a:xfrm>
            <a:off x="1278752" y="1016000"/>
            <a:ext cx="18799948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2"/>
          <p:cNvSpPr>
            <a:spLocks noGrp="1"/>
          </p:cNvSpPr>
          <p:nvPr>
            <p:ph type="pic" idx="13"/>
          </p:nvPr>
        </p:nvSpPr>
        <p:spPr>
          <a:xfrm>
            <a:off x="12854271" y="0"/>
            <a:ext cx="11541721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2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3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31" name="Titeltext"/>
          <p:cNvSpPr>
            <a:spLocks noGrp="1"/>
          </p:cNvSpPr>
          <p:nvPr>
            <p:ph type="title"/>
          </p:nvPr>
        </p:nvSpPr>
        <p:spPr>
          <a:xfrm>
            <a:off x="1270162" y="1016000"/>
            <a:ext cx="10949548" cy="22721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23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lus text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7" name="Textebene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350885" y="5218176"/>
            <a:ext cx="3642548" cy="458419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4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44" name="Titeltext"/>
          <p:cNvSpPr>
            <a:spLocks noGrp="1"/>
          </p:cNvSpPr>
          <p:nvPr>
            <p:ph type="title"/>
          </p:nvPr>
        </p:nvSpPr>
        <p:spPr>
          <a:xfrm>
            <a:off x="1260609" y="1003533"/>
            <a:ext cx="21862783" cy="141489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52" name="Titeltext"/>
          <p:cNvSpPr>
            <a:spLocks noGrp="1"/>
          </p:cNvSpPr>
          <p:nvPr>
            <p:ph type="title"/>
          </p:nvPr>
        </p:nvSpPr>
        <p:spPr>
          <a:xfrm>
            <a:off x="1261622" y="1016000"/>
            <a:ext cx="18817078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25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495234" y="4811150"/>
            <a:ext cx="3030559" cy="54160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900056" y="5458850"/>
            <a:ext cx="3030559" cy="54160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6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995731" y="4426610"/>
            <a:ext cx="4400601" cy="593338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65" name="Titeltext"/>
          <p:cNvSpPr>
            <a:spLocks noGrp="1"/>
          </p:cNvSpPr>
          <p:nvPr>
            <p:ph type="title"/>
          </p:nvPr>
        </p:nvSpPr>
        <p:spPr>
          <a:xfrm>
            <a:off x="1274244" y="1016000"/>
            <a:ext cx="18804456" cy="1095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26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7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677333" y="4503420"/>
            <a:ext cx="6949441" cy="434561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78" name="Titeltext"/>
          <p:cNvSpPr>
            <a:spLocks noGrp="1"/>
          </p:cNvSpPr>
          <p:nvPr>
            <p:ph type="title"/>
          </p:nvPr>
        </p:nvSpPr>
        <p:spPr>
          <a:xfrm>
            <a:off x="1260757" y="1016000"/>
            <a:ext cx="18817943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8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176042" y="5375156"/>
            <a:ext cx="6433445" cy="71555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0637708" y="8706028"/>
            <a:ext cx="3216723" cy="38246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3892060" y="8706028"/>
            <a:ext cx="3216723" cy="38246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7137005" y="8706028"/>
            <a:ext cx="3216723" cy="38246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0" name="Titeltext"/>
          <p:cNvSpPr>
            <a:spLocks noGrp="1"/>
          </p:cNvSpPr>
          <p:nvPr>
            <p:ph type="title"/>
          </p:nvPr>
        </p:nvSpPr>
        <p:spPr>
          <a:xfrm>
            <a:off x="1267735" y="1016000"/>
            <a:ext cx="18810965" cy="1095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29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2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00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047999" y="4072347"/>
            <a:ext cx="3606802" cy="36585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1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669741" y="7751225"/>
            <a:ext cx="3667761" cy="365855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2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0352444" y="4072347"/>
            <a:ext cx="3667761" cy="36585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4035146" y="7751225"/>
            <a:ext cx="3667761" cy="365855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4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7717848" y="4072347"/>
            <a:ext cx="3618152" cy="36585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5" name="Titeltext"/>
          <p:cNvSpPr>
            <a:spLocks noGrp="1"/>
          </p:cNvSpPr>
          <p:nvPr>
            <p:ph type="title"/>
          </p:nvPr>
        </p:nvSpPr>
        <p:spPr>
          <a:xfrm>
            <a:off x="1265865" y="1016000"/>
            <a:ext cx="18812835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30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1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960127" y="4238738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24018" y="4249073"/>
            <a:ext cx="3476117" cy="346438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5705965" y="4259262"/>
            <a:ext cx="3476117" cy="345419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980447" y="7942415"/>
            <a:ext cx="345579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562392" y="7942415"/>
            <a:ext cx="345579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44339" y="7942415"/>
            <a:ext cx="3476117" cy="345419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726285" y="7942415"/>
            <a:ext cx="3476117" cy="345419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8542073" y="4238738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4" name="Titeltext"/>
          <p:cNvSpPr>
            <a:spLocks noGrp="1"/>
          </p:cNvSpPr>
          <p:nvPr>
            <p:ph type="title"/>
          </p:nvPr>
        </p:nvSpPr>
        <p:spPr>
          <a:xfrm>
            <a:off x="1267190" y="1016000"/>
            <a:ext cx="21750153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2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3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960127" y="4076177"/>
            <a:ext cx="3476117" cy="347472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24018" y="4086514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980447" y="7779855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144339" y="7759328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8" name="Titeltext"/>
          <p:cNvSpPr>
            <a:spLocks noGrp="1"/>
          </p:cNvSpPr>
          <p:nvPr>
            <p:ph type="title"/>
          </p:nvPr>
        </p:nvSpPr>
        <p:spPr>
          <a:xfrm>
            <a:off x="1257273" y="1016000"/>
            <a:ext cx="21683118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3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4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269595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192366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134613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040450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1968632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3925267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850582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7773353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269595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192366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7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134613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8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0040450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9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1968632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0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3925267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1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5850582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7773353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4" name="Titeltext"/>
          <p:cNvSpPr>
            <a:spLocks noGrp="1"/>
          </p:cNvSpPr>
          <p:nvPr>
            <p:ph type="title"/>
          </p:nvPr>
        </p:nvSpPr>
        <p:spPr>
          <a:xfrm>
            <a:off x="1267085" y="1016000"/>
            <a:ext cx="18811615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6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7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32325" y="4619156"/>
            <a:ext cx="5791197" cy="527351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Titeltext"/>
          <p:cNvSpPr>
            <a:spLocks noGrp="1"/>
          </p:cNvSpPr>
          <p:nvPr>
            <p:ph type="title"/>
          </p:nvPr>
        </p:nvSpPr>
        <p:spPr>
          <a:xfrm>
            <a:off x="1271592" y="1016000"/>
            <a:ext cx="18807108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7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lus bullet text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text"/>
          <p:cNvSpPr>
            <a:spLocks noGrp="1"/>
          </p:cNvSpPr>
          <p:nvPr>
            <p:ph type="title"/>
          </p:nvPr>
        </p:nvSpPr>
        <p:spPr>
          <a:xfrm>
            <a:off x="1275720" y="1015999"/>
            <a:ext cx="21832561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36" name="Textebene 1…"/>
          <p:cNvSpPr>
            <a:spLocks noGrp="1"/>
          </p:cNvSpPr>
          <p:nvPr>
            <p:ph type="body" idx="1"/>
          </p:nvPr>
        </p:nvSpPr>
        <p:spPr>
          <a:xfrm>
            <a:off x="1275720" y="2381251"/>
            <a:ext cx="21832561" cy="9783379"/>
          </a:xfrm>
          <a:prstGeom prst="rect">
            <a:avLst/>
          </a:prstGeom>
        </p:spPr>
        <p:txBody>
          <a:bodyPr/>
          <a:lstStyle>
            <a:lvl1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1pPr>
            <a:lvl2pPr marL="994707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2pPr>
            <a:lvl3pPr marL="1589602" indent="-24063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3pPr>
            <a:lvl4pPr marL="2077549" indent="-220578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4pPr>
            <a:lvl5pPr marL="2672444" indent="-180473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8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06323" y="4590312"/>
            <a:ext cx="4615453" cy="30614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892228" y="4590312"/>
            <a:ext cx="4615453" cy="30614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4661979" y="4590312"/>
            <a:ext cx="4615453" cy="30614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8" name="Titeltext"/>
          <p:cNvSpPr>
            <a:spLocks noGrp="1"/>
          </p:cNvSpPr>
          <p:nvPr>
            <p:ph type="title"/>
          </p:nvPr>
        </p:nvSpPr>
        <p:spPr>
          <a:xfrm>
            <a:off x="1266023" y="1016000"/>
            <a:ext cx="18812677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8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97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98" name="Picture Placeholder 2"/>
          <p:cNvSpPr>
            <a:spLocks noGrp="1"/>
          </p:cNvSpPr>
          <p:nvPr>
            <p:ph type="pic" idx="13"/>
          </p:nvPr>
        </p:nvSpPr>
        <p:spPr>
          <a:xfrm>
            <a:off x="-2034" y="-25917"/>
            <a:ext cx="13033879" cy="137602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9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0" name="Textebene 1…"/>
          <p:cNvSpPr>
            <a:spLocks noGrp="1"/>
          </p:cNvSpPr>
          <p:nvPr>
            <p:ph type="body" sz="half" idx="1"/>
          </p:nvPr>
        </p:nvSpPr>
        <p:spPr>
          <a:xfrm>
            <a:off x="13626703" y="2363837"/>
            <a:ext cx="9868142" cy="977119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01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02" name="Titeltext"/>
          <p:cNvSpPr>
            <a:spLocks noGrp="1"/>
          </p:cNvSpPr>
          <p:nvPr>
            <p:ph type="title"/>
          </p:nvPr>
        </p:nvSpPr>
        <p:spPr>
          <a:xfrm>
            <a:off x="13563600" y="1016000"/>
            <a:ext cx="9725382" cy="23137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1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11" name="Picture Placeholder 7"/>
          <p:cNvSpPr>
            <a:spLocks noGrp="1"/>
          </p:cNvSpPr>
          <p:nvPr>
            <p:ph type="pic" idx="13"/>
          </p:nvPr>
        </p:nvSpPr>
        <p:spPr>
          <a:xfrm>
            <a:off x="-14426" y="0"/>
            <a:ext cx="24446256" cy="933508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21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22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-9703" y="0"/>
            <a:ext cx="12192175" cy="787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-20363" y="8128002"/>
            <a:ext cx="5970958" cy="55879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291634" y="8128002"/>
            <a:ext cx="5884882" cy="55879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5" name="Titeltext"/>
          <p:cNvSpPr>
            <a:spLocks noGrp="1"/>
          </p:cNvSpPr>
          <p:nvPr>
            <p:ph type="title"/>
          </p:nvPr>
        </p:nvSpPr>
        <p:spPr>
          <a:xfrm>
            <a:off x="13016343" y="1016000"/>
            <a:ext cx="10231462" cy="135153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42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7" name="Textebene 1…"/>
          <p:cNvSpPr>
            <a:spLocks noGrp="1"/>
          </p:cNvSpPr>
          <p:nvPr>
            <p:ph type="body" sz="half" idx="1"/>
          </p:nvPr>
        </p:nvSpPr>
        <p:spPr>
          <a:xfrm>
            <a:off x="13013432" y="2384524"/>
            <a:ext cx="10231461" cy="977108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3 s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36" name="Titeltext"/>
          <p:cNvSpPr>
            <a:spLocks noGrp="1"/>
          </p:cNvSpPr>
          <p:nvPr>
            <p:ph type="title"/>
          </p:nvPr>
        </p:nvSpPr>
        <p:spPr>
          <a:xfrm>
            <a:off x="1260125" y="1016000"/>
            <a:ext cx="21863751" cy="1095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43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8" name="Textebene 1…"/>
          <p:cNvSpPr>
            <a:spLocks noGrp="1"/>
          </p:cNvSpPr>
          <p:nvPr>
            <p:ph type="body" idx="1"/>
          </p:nvPr>
        </p:nvSpPr>
        <p:spPr>
          <a:xfrm>
            <a:off x="1260125" y="2381250"/>
            <a:ext cx="21863751" cy="9778905"/>
          </a:xfrm>
          <a:prstGeom prst="rect">
            <a:avLst/>
          </a:prstGeom>
        </p:spPr>
        <p:txBody>
          <a:bodyPr numCol="3" spcCol="1093187">
            <a:normAutofit/>
          </a:bodyPr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 indent="2540000">
              <a:defRPr sz="2400"/>
            </a:lvl4pPr>
            <a:lvl5pPr indent="3441700"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3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without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eltext"/>
          <p:cNvSpPr>
            <a:spLocks noGrp="1"/>
          </p:cNvSpPr>
          <p:nvPr>
            <p:ph type="title"/>
          </p:nvPr>
        </p:nvSpPr>
        <p:spPr>
          <a:xfrm>
            <a:off x="1280881" y="1015999"/>
            <a:ext cx="21822238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4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13"/>
          <p:cNvSpPr>
            <a:spLocks noGrp="1"/>
          </p:cNvSpPr>
          <p:nvPr>
            <p:ph type="pic" idx="13"/>
          </p:nvPr>
        </p:nvSpPr>
        <p:spPr>
          <a:xfrm>
            <a:off x="5549" y="-3374"/>
            <a:ext cx="24374141" cy="137225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0742" y="12789744"/>
            <a:ext cx="270168" cy="2921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ebene 1…"/>
          <p:cNvSpPr>
            <a:spLocks noGrp="1"/>
          </p:cNvSpPr>
          <p:nvPr>
            <p:ph type="body" idx="1"/>
          </p:nvPr>
        </p:nvSpPr>
        <p:spPr>
          <a:xfrm>
            <a:off x="1285986" y="2381251"/>
            <a:ext cx="21812029" cy="9781522"/>
          </a:xfrm>
          <a:prstGeom prst="rect">
            <a:avLst/>
          </a:prstGeom>
        </p:spPr>
        <p:txBody>
          <a:bodyPr numCol="2" spcCol="983590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5" name="Titeltext"/>
          <p:cNvSpPr>
            <a:spLocks noGrp="1"/>
          </p:cNvSpPr>
          <p:nvPr>
            <p:ph type="title"/>
          </p:nvPr>
        </p:nvSpPr>
        <p:spPr>
          <a:xfrm>
            <a:off x="1285986" y="1015999"/>
            <a:ext cx="21812029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6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6362" y="12796094"/>
            <a:ext cx="256617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lus image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4545364" y="2475418"/>
            <a:ext cx="8580879" cy="958832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6" name="Titeltext"/>
          <p:cNvSpPr>
            <a:spLocks noGrp="1"/>
          </p:cNvSpPr>
          <p:nvPr>
            <p:ph type="title"/>
          </p:nvPr>
        </p:nvSpPr>
        <p:spPr>
          <a:xfrm>
            <a:off x="1270233" y="1015999"/>
            <a:ext cx="12571212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77" name="Body Level One…"/>
          <p:cNvSpPr>
            <a:spLocks noGrp="1"/>
          </p:cNvSpPr>
          <p:nvPr>
            <p:ph type="body" sz="half" idx="14"/>
          </p:nvPr>
        </p:nvSpPr>
        <p:spPr>
          <a:xfrm>
            <a:off x="1278354" y="2381251"/>
            <a:ext cx="12554970" cy="84687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lus two picture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text"/>
          <p:cNvSpPr>
            <a:spLocks noGrp="1"/>
          </p:cNvSpPr>
          <p:nvPr>
            <p:ph type="title"/>
          </p:nvPr>
        </p:nvSpPr>
        <p:spPr>
          <a:xfrm>
            <a:off x="1267955" y="1015999"/>
            <a:ext cx="21848089" cy="1095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88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269382" y="2539386"/>
            <a:ext cx="10158060" cy="958057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9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9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2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12948917" y="2571047"/>
            <a:ext cx="10158060" cy="954891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0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>
            <a:spLocks noGrp="1"/>
          </p:cNvSpPr>
          <p:nvPr>
            <p:ph type="title"/>
          </p:nvPr>
        </p:nvSpPr>
        <p:spPr>
          <a:xfrm>
            <a:off x="1284832" y="1015999"/>
            <a:ext cx="21814336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Titeltext</a:t>
            </a:r>
          </a:p>
        </p:txBody>
      </p:sp>
      <p:sp>
        <p:nvSpPr>
          <p:cNvPr id="3" name="Textebene 1…"/>
          <p:cNvSpPr>
            <a:spLocks noGrp="1"/>
          </p:cNvSpPr>
          <p:nvPr>
            <p:ph type="body" idx="1"/>
          </p:nvPr>
        </p:nvSpPr>
        <p:spPr>
          <a:xfrm>
            <a:off x="1284832" y="2381251"/>
            <a:ext cx="21814336" cy="977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1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Text"/>
          <p:cNvSpPr/>
          <p:nvPr/>
        </p:nvSpPr>
        <p:spPr>
          <a:xfrm>
            <a:off x="23334452" y="12796094"/>
            <a:ext cx="415037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1828433">
              <a:lnSpc>
                <a:spcPct val="110000"/>
              </a:lnSpc>
              <a:defRPr sz="18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" name="Text"/>
          <p:cNvSpPr/>
          <p:nvPr/>
        </p:nvSpPr>
        <p:spPr>
          <a:xfrm>
            <a:off x="23461452" y="12923094"/>
            <a:ext cx="415037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1828433">
              <a:lnSpc>
                <a:spcPct val="110000"/>
              </a:lnSpc>
              <a:defRPr sz="18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7517" y="12796094"/>
            <a:ext cx="256617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1828433">
              <a:lnSpc>
                <a:spcPct val="110000"/>
              </a:lnSpc>
              <a:defRPr sz="18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ransition spd="med"/>
  <p:txStyles>
    <p:title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1pPr>
      <a:lvl2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2pPr>
      <a:lvl3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3pPr>
      <a:lvl4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4pPr>
      <a:lvl5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5pPr>
      <a:lvl6pPr marL="0" marR="0" indent="457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6pPr>
      <a:lvl7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7pPr>
      <a:lvl8pPr marL="0" marR="0" indent="1371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8pPr>
      <a:lvl9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9pPr>
    </p:titleStyle>
    <p:bodyStyle>
      <a:lvl1pPr marL="0" marR="0" indent="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1pPr>
      <a:lvl2pPr marL="0" marR="0" indent="914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2pPr>
      <a:lvl3pPr marL="0" marR="0" indent="18288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3pPr>
      <a:lvl4pPr marL="0" marR="0" indent="27432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4pPr>
      <a:lvl5pPr marL="0" marR="0" indent="36576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5pPr>
      <a:lvl6pPr marL="49784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6pPr>
      <a:lvl7pPr marL="58928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7pPr>
      <a:lvl8pPr marL="68072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8pPr>
      <a:lvl9pPr marL="77216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9pPr>
    </p:bodyStyle>
    <p:otherStyle>
      <a:lvl1pPr marL="0" marR="0" indent="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1pPr>
      <a:lvl2pPr marL="0" marR="0" indent="4572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2pPr>
      <a:lvl3pPr marL="0" marR="0" indent="9144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3pPr>
      <a:lvl4pPr marL="0" marR="0" indent="13716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4pPr>
      <a:lvl5pPr marL="0" marR="0" indent="1828799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5pPr>
      <a:lvl6pPr marL="0" marR="0" indent="22860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6pPr>
      <a:lvl7pPr marL="0" marR="0" indent="27432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7pPr>
      <a:lvl8pPr marL="0" marR="0" indent="32004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8pPr>
      <a:lvl9pPr marL="0" marR="0" indent="36576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cr.io/tensorflow/tensorflo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k8s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krallistic/tensorflow-operato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jakob.karalus@codecentric.de" TargetMode="External"/><Relationship Id="rId4" Type="http://schemas.openxmlformats.org/officeDocument/2006/relationships/hyperlink" Target="http://www.codecentric.de/" TargetMode="External"/><Relationship Id="rId5" Type="http://schemas.openxmlformats.org/officeDocument/2006/relationships/hyperlink" Target="https://www.facebook.com/codecentric" TargetMode="External"/><Relationship Id="rId6" Type="http://schemas.openxmlformats.org/officeDocument/2006/relationships/hyperlink" Target="https://www.linkedin.com/company-beta/276104/" TargetMode="External"/><Relationship Id="rId7" Type="http://schemas.openxmlformats.org/officeDocument/2006/relationships/hyperlink" Target="https://twitter.com/codecentric" TargetMode="External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2"/>
          <p:cNvGrpSpPr/>
          <p:nvPr/>
        </p:nvGrpSpPr>
        <p:grpSpPr>
          <a:xfrm>
            <a:off x="10302829" y="9342517"/>
            <a:ext cx="3904440" cy="75294"/>
            <a:chOff x="0" y="0"/>
            <a:chExt cx="3904438" cy="75292"/>
          </a:xfrm>
        </p:grpSpPr>
        <p:sp>
          <p:nvSpPr>
            <p:cNvPr id="448" name="Rectangle 1"/>
            <p:cNvSpPr/>
            <p:nvPr/>
          </p:nvSpPr>
          <p:spPr>
            <a:xfrm>
              <a:off x="-1" y="0"/>
              <a:ext cx="1301480" cy="7529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449" name="Rectangle 12"/>
            <p:cNvSpPr/>
            <p:nvPr/>
          </p:nvSpPr>
          <p:spPr>
            <a:xfrm>
              <a:off x="1301479" y="0"/>
              <a:ext cx="1301480" cy="7529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450" name="Rectangle 13"/>
            <p:cNvSpPr/>
            <p:nvPr/>
          </p:nvSpPr>
          <p:spPr>
            <a:xfrm>
              <a:off x="2602959" y="0"/>
              <a:ext cx="1301480" cy="75293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pic>
        <p:nvPicPr>
          <p:cNvPr id="452" name="Picture 17" descr="Picture 17"/>
          <p:cNvPicPr>
            <a:picLocks noChangeAspect="1"/>
          </p:cNvPicPr>
          <p:nvPr/>
        </p:nvPicPr>
        <p:blipFill>
          <a:blip r:embed="rId2">
            <a:alphaModFix amt="12000"/>
            <a:extLst/>
          </a:blip>
          <a:srcRect t="38541"/>
          <a:stretch>
            <a:fillRect/>
          </a:stretch>
        </p:blipFill>
        <p:spPr>
          <a:xfrm>
            <a:off x="11205226" y="0"/>
            <a:ext cx="9206405" cy="5300827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itle 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1389888">
              <a:defRPr sz="7144"/>
            </a:lvl1pPr>
          </a:lstStyle>
          <a:p>
            <a:r>
              <a:t>Distributed Tensorflow with Kubernetes</a:t>
            </a:r>
          </a:p>
        </p:txBody>
      </p:sp>
      <p:sp>
        <p:nvSpPr>
          <p:cNvPr id="454" name="Content Placeholder 4"/>
          <p:cNvSpPr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Jakob Karalus, @krallistic,</a:t>
            </a:r>
          </a:p>
        </p:txBody>
      </p:sp>
      <p:sp>
        <p:nvSpPr>
          <p:cNvPr id="455" name="Slide Number Placeholder 6"/>
          <p:cNvSpPr>
            <a:spLocks noGrp="1"/>
          </p:cNvSpPr>
          <p:nvPr>
            <p:ph type="sldNum" sz="quarter" idx="2"/>
          </p:nvPr>
        </p:nvSpPr>
        <p:spPr>
          <a:xfrm>
            <a:off x="23478470" y="12796094"/>
            <a:ext cx="12700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56" name="CC_RGB_onWhite.png" descr="CC_RGB_on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4472" y="10783277"/>
            <a:ext cx="4584954" cy="1311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14150" y="-33692"/>
            <a:ext cx="9207500" cy="529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Between Replic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Between Replication</a:t>
            </a:r>
          </a:p>
        </p:txBody>
      </p:sp>
      <p:sp>
        <p:nvSpPr>
          <p:cNvPr id="531" name="Recommend way of doing replica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Recommend way of doing replication</a:t>
            </a:r>
          </a:p>
          <a:p>
            <a:r>
              <a:rPr dirty="0" smtClean="0"/>
              <a:t>Similiar to MPI</a:t>
            </a:r>
          </a:p>
          <a:p>
            <a:r>
              <a:rPr dirty="0" smtClean="0"/>
              <a:t>Each </a:t>
            </a:r>
            <a:r>
              <a:rPr dirty="0"/>
              <a:t>device operates on a partition</a:t>
            </a:r>
          </a:p>
          <a:p>
            <a:r>
              <a:rPr dirty="0"/>
              <a:t>Different Client Program on each worker</a:t>
            </a:r>
          </a:p>
          <a:p>
            <a:pPr lvl="1"/>
            <a:r>
              <a:rPr dirty="0"/>
              <a:t>Assign itself to local resources</a:t>
            </a:r>
          </a:p>
          <a:p>
            <a:pPr lvl="1"/>
            <a:r>
              <a:rPr dirty="0"/>
              <a:t>Small graph independently</a:t>
            </a:r>
          </a:p>
        </p:txBody>
      </p:sp>
      <p:sp>
        <p:nvSpPr>
          <p:cNvPr id="53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79752" y="12796094"/>
            <a:ext cx="15214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533" name="Rounded Rectangle"/>
          <p:cNvSpPr/>
          <p:nvPr/>
        </p:nvSpPr>
        <p:spPr>
          <a:xfrm>
            <a:off x="17009183" y="7660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534" name="gpu icon.png" descr="gpu icon.png"/>
          <p:cNvPicPr>
            <a:picLocks noChangeAspect="1"/>
          </p:cNvPicPr>
          <p:nvPr/>
        </p:nvPicPr>
        <p:blipFill>
          <a:blip r:embed="rId2">
            <a:extLst/>
          </a:blip>
          <a:srcRect l="5712" t="22857" r="5710" b="20712"/>
          <a:stretch>
            <a:fillRect/>
          </a:stretch>
        </p:blipFill>
        <p:spPr>
          <a:xfrm>
            <a:off x="17198803" y="9967002"/>
            <a:ext cx="2749154" cy="175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3" y="0"/>
                </a:moveTo>
                <a:cubicBezTo>
                  <a:pt x="46" y="0"/>
                  <a:pt x="0" y="43"/>
                  <a:pt x="0" y="754"/>
                </a:cubicBezTo>
                <a:cubicBezTo>
                  <a:pt x="0" y="1187"/>
                  <a:pt x="136" y="1642"/>
                  <a:pt x="318" y="1821"/>
                </a:cubicBezTo>
                <a:cubicBezTo>
                  <a:pt x="615" y="2112"/>
                  <a:pt x="635" y="2735"/>
                  <a:pt x="624" y="11865"/>
                </a:cubicBezTo>
                <a:lnTo>
                  <a:pt x="611" y="21600"/>
                </a:lnTo>
                <a:lnTo>
                  <a:pt x="1079" y="21600"/>
                </a:lnTo>
                <a:cubicBezTo>
                  <a:pt x="1515" y="21600"/>
                  <a:pt x="1553" y="21506"/>
                  <a:pt x="1603" y="20298"/>
                </a:cubicBezTo>
                <a:lnTo>
                  <a:pt x="1656" y="19001"/>
                </a:lnTo>
                <a:lnTo>
                  <a:pt x="3483" y="19001"/>
                </a:lnTo>
                <a:lnTo>
                  <a:pt x="5313" y="19001"/>
                </a:lnTo>
                <a:lnTo>
                  <a:pt x="5366" y="20298"/>
                </a:lnTo>
                <a:lnTo>
                  <a:pt x="5419" y="21600"/>
                </a:lnTo>
                <a:lnTo>
                  <a:pt x="15485" y="21600"/>
                </a:lnTo>
                <a:lnTo>
                  <a:pt x="15538" y="20298"/>
                </a:lnTo>
                <a:lnTo>
                  <a:pt x="15588" y="19001"/>
                </a:lnTo>
                <a:lnTo>
                  <a:pt x="18030" y="18849"/>
                </a:lnTo>
                <a:cubicBezTo>
                  <a:pt x="19371" y="18766"/>
                  <a:pt x="20606" y="18601"/>
                  <a:pt x="20777" y="18477"/>
                </a:cubicBezTo>
                <a:cubicBezTo>
                  <a:pt x="21504" y="17954"/>
                  <a:pt x="21600" y="17029"/>
                  <a:pt x="21600" y="10391"/>
                </a:cubicBezTo>
                <a:cubicBezTo>
                  <a:pt x="21600" y="3756"/>
                  <a:pt x="21506" y="2849"/>
                  <a:pt x="20777" y="2291"/>
                </a:cubicBezTo>
                <a:cubicBezTo>
                  <a:pt x="20606" y="2160"/>
                  <a:pt x="16234" y="1989"/>
                  <a:pt x="11060" y="1914"/>
                </a:cubicBezTo>
                <a:lnTo>
                  <a:pt x="1656" y="1777"/>
                </a:lnTo>
                <a:lnTo>
                  <a:pt x="1600" y="886"/>
                </a:lnTo>
                <a:cubicBezTo>
                  <a:pt x="1547" y="30"/>
                  <a:pt x="1518" y="0"/>
                  <a:pt x="773" y="0"/>
                </a:cubicBezTo>
                <a:close/>
                <a:moveTo>
                  <a:pt x="15127" y="3602"/>
                </a:moveTo>
                <a:cubicBezTo>
                  <a:pt x="18680" y="3610"/>
                  <a:pt x="20187" y="3694"/>
                  <a:pt x="20315" y="3862"/>
                </a:cubicBezTo>
                <a:cubicBezTo>
                  <a:pt x="20638" y="4283"/>
                  <a:pt x="20664" y="16393"/>
                  <a:pt x="20343" y="16896"/>
                </a:cubicBezTo>
                <a:cubicBezTo>
                  <a:pt x="20030" y="17387"/>
                  <a:pt x="1767" y="17368"/>
                  <a:pt x="1646" y="16877"/>
                </a:cubicBezTo>
                <a:cubicBezTo>
                  <a:pt x="1600" y="16686"/>
                  <a:pt x="1583" y="13643"/>
                  <a:pt x="1609" y="10112"/>
                </a:cubicBezTo>
                <a:lnTo>
                  <a:pt x="1656" y="3691"/>
                </a:lnTo>
                <a:lnTo>
                  <a:pt x="10867" y="3622"/>
                </a:lnTo>
                <a:cubicBezTo>
                  <a:pt x="12532" y="3609"/>
                  <a:pt x="13942" y="3600"/>
                  <a:pt x="15127" y="3602"/>
                </a:cubicBezTo>
                <a:close/>
                <a:moveTo>
                  <a:pt x="12008" y="5056"/>
                </a:moveTo>
                <a:cubicBezTo>
                  <a:pt x="10771" y="5056"/>
                  <a:pt x="10602" y="5128"/>
                  <a:pt x="9875" y="5947"/>
                </a:cubicBezTo>
                <a:lnTo>
                  <a:pt x="9087" y="6838"/>
                </a:lnTo>
                <a:lnTo>
                  <a:pt x="5937" y="6838"/>
                </a:lnTo>
                <a:lnTo>
                  <a:pt x="2788" y="6838"/>
                </a:lnTo>
                <a:lnTo>
                  <a:pt x="2778" y="7929"/>
                </a:lnTo>
                <a:cubicBezTo>
                  <a:pt x="2774" y="8531"/>
                  <a:pt x="2767" y="10098"/>
                  <a:pt x="2763" y="11414"/>
                </a:cubicBezTo>
                <a:lnTo>
                  <a:pt x="2757" y="13808"/>
                </a:lnTo>
                <a:lnTo>
                  <a:pt x="5937" y="13881"/>
                </a:lnTo>
                <a:cubicBezTo>
                  <a:pt x="9026" y="13954"/>
                  <a:pt x="9139" y="13974"/>
                  <a:pt x="9691" y="14635"/>
                </a:cubicBezTo>
                <a:cubicBezTo>
                  <a:pt x="10004" y="15010"/>
                  <a:pt x="10441" y="15438"/>
                  <a:pt x="10661" y="15585"/>
                </a:cubicBezTo>
                <a:cubicBezTo>
                  <a:pt x="10881" y="15731"/>
                  <a:pt x="11578" y="15820"/>
                  <a:pt x="12211" y="15780"/>
                </a:cubicBezTo>
                <a:cubicBezTo>
                  <a:pt x="13524" y="15698"/>
                  <a:pt x="14292" y="15052"/>
                  <a:pt x="14996" y="13441"/>
                </a:cubicBezTo>
                <a:cubicBezTo>
                  <a:pt x="15349" y="12631"/>
                  <a:pt x="15417" y="12152"/>
                  <a:pt x="15417" y="10391"/>
                </a:cubicBezTo>
                <a:cubicBezTo>
                  <a:pt x="15417" y="8016"/>
                  <a:pt x="15072" y="6909"/>
                  <a:pt x="13963" y="5717"/>
                </a:cubicBezTo>
                <a:cubicBezTo>
                  <a:pt x="13446" y="5161"/>
                  <a:pt x="13142" y="5056"/>
                  <a:pt x="12008" y="5056"/>
                </a:cubicBezTo>
                <a:close/>
                <a:moveTo>
                  <a:pt x="17970" y="5350"/>
                </a:moveTo>
                <a:cubicBezTo>
                  <a:pt x="17883" y="5355"/>
                  <a:pt x="17794" y="5366"/>
                  <a:pt x="17702" y="5394"/>
                </a:cubicBezTo>
                <a:cubicBezTo>
                  <a:pt x="16674" y="5702"/>
                  <a:pt x="16335" y="8230"/>
                  <a:pt x="17181" y="9275"/>
                </a:cubicBezTo>
                <a:cubicBezTo>
                  <a:pt x="17803" y="10042"/>
                  <a:pt x="18552" y="10003"/>
                  <a:pt x="19080" y="9173"/>
                </a:cubicBezTo>
                <a:cubicBezTo>
                  <a:pt x="20047" y="7655"/>
                  <a:pt x="19275" y="5280"/>
                  <a:pt x="17970" y="5350"/>
                </a:cubicBezTo>
                <a:close/>
                <a:moveTo>
                  <a:pt x="12086" y="6564"/>
                </a:moveTo>
                <a:cubicBezTo>
                  <a:pt x="12859" y="6562"/>
                  <a:pt x="13004" y="6673"/>
                  <a:pt x="13695" y="7758"/>
                </a:cubicBezTo>
                <a:cubicBezTo>
                  <a:pt x="14401" y="8866"/>
                  <a:pt x="14459" y="9057"/>
                  <a:pt x="14459" y="10391"/>
                </a:cubicBezTo>
                <a:cubicBezTo>
                  <a:pt x="14459" y="11726"/>
                  <a:pt x="14401" y="11917"/>
                  <a:pt x="13695" y="13025"/>
                </a:cubicBezTo>
                <a:cubicBezTo>
                  <a:pt x="12990" y="14132"/>
                  <a:pt x="12868" y="14214"/>
                  <a:pt x="12018" y="14214"/>
                </a:cubicBezTo>
                <a:cubicBezTo>
                  <a:pt x="11167" y="14214"/>
                  <a:pt x="11046" y="14132"/>
                  <a:pt x="10340" y="13025"/>
                </a:cubicBezTo>
                <a:cubicBezTo>
                  <a:pt x="9649" y="11940"/>
                  <a:pt x="9581" y="11706"/>
                  <a:pt x="9582" y="10494"/>
                </a:cubicBezTo>
                <a:cubicBezTo>
                  <a:pt x="9584" y="8137"/>
                  <a:pt x="10585" y="6567"/>
                  <a:pt x="12086" y="6564"/>
                </a:cubicBezTo>
                <a:close/>
                <a:moveTo>
                  <a:pt x="18139" y="10998"/>
                </a:moveTo>
                <a:cubicBezTo>
                  <a:pt x="18008" y="10990"/>
                  <a:pt x="17872" y="11017"/>
                  <a:pt x="17737" y="11081"/>
                </a:cubicBezTo>
                <a:cubicBezTo>
                  <a:pt x="17003" y="11433"/>
                  <a:pt x="16723" y="12042"/>
                  <a:pt x="16723" y="13284"/>
                </a:cubicBezTo>
                <a:cubicBezTo>
                  <a:pt x="16723" y="14220"/>
                  <a:pt x="16814" y="14563"/>
                  <a:pt x="17181" y="15017"/>
                </a:cubicBezTo>
                <a:cubicBezTo>
                  <a:pt x="17434" y="15328"/>
                  <a:pt x="17790" y="15584"/>
                  <a:pt x="17973" y="15585"/>
                </a:cubicBezTo>
                <a:cubicBezTo>
                  <a:pt x="18447" y="15585"/>
                  <a:pt x="19274" y="14865"/>
                  <a:pt x="19402" y="14341"/>
                </a:cubicBezTo>
                <a:cubicBezTo>
                  <a:pt x="19784" y="12777"/>
                  <a:pt x="19054" y="11056"/>
                  <a:pt x="18139" y="10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35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07059" y="971655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cpu:0"/>
          <p:cNvSpPr/>
          <p:nvPr/>
        </p:nvSpPr>
        <p:spPr>
          <a:xfrm>
            <a:off x="20877310" y="8920109"/>
            <a:ext cx="111180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37" name="gpu:0"/>
          <p:cNvSpPr/>
          <p:nvPr/>
        </p:nvSpPr>
        <p:spPr>
          <a:xfrm>
            <a:off x="18012675" y="8922621"/>
            <a:ext cx="11214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538" name="/job:worker/task:0/"/>
          <p:cNvSpPr/>
          <p:nvPr/>
        </p:nvSpPr>
        <p:spPr>
          <a:xfrm>
            <a:off x="17743044" y="8067810"/>
            <a:ext cx="41701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539" name="Rounded Rectangle"/>
          <p:cNvSpPr/>
          <p:nvPr/>
        </p:nvSpPr>
        <p:spPr>
          <a:xfrm>
            <a:off x="1640087" y="7660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540" name="gpu icon.png" descr="gpu icon.png"/>
          <p:cNvPicPr>
            <a:picLocks noChangeAspect="1"/>
          </p:cNvPicPr>
          <p:nvPr/>
        </p:nvPicPr>
        <p:blipFill>
          <a:blip r:embed="rId2">
            <a:extLst/>
          </a:blip>
          <a:srcRect l="5712" t="22857" r="5710" b="20712"/>
          <a:stretch>
            <a:fillRect/>
          </a:stretch>
        </p:blipFill>
        <p:spPr>
          <a:xfrm>
            <a:off x="4436042" y="9964382"/>
            <a:ext cx="2749154" cy="175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3" y="0"/>
                </a:moveTo>
                <a:cubicBezTo>
                  <a:pt x="46" y="0"/>
                  <a:pt x="0" y="43"/>
                  <a:pt x="0" y="754"/>
                </a:cubicBezTo>
                <a:cubicBezTo>
                  <a:pt x="0" y="1187"/>
                  <a:pt x="136" y="1642"/>
                  <a:pt x="318" y="1821"/>
                </a:cubicBezTo>
                <a:cubicBezTo>
                  <a:pt x="615" y="2112"/>
                  <a:pt x="635" y="2735"/>
                  <a:pt x="624" y="11865"/>
                </a:cubicBezTo>
                <a:lnTo>
                  <a:pt x="611" y="21600"/>
                </a:lnTo>
                <a:lnTo>
                  <a:pt x="1079" y="21600"/>
                </a:lnTo>
                <a:cubicBezTo>
                  <a:pt x="1515" y="21600"/>
                  <a:pt x="1553" y="21506"/>
                  <a:pt x="1603" y="20298"/>
                </a:cubicBezTo>
                <a:lnTo>
                  <a:pt x="1656" y="19001"/>
                </a:lnTo>
                <a:lnTo>
                  <a:pt x="3483" y="19001"/>
                </a:lnTo>
                <a:lnTo>
                  <a:pt x="5313" y="19001"/>
                </a:lnTo>
                <a:lnTo>
                  <a:pt x="5366" y="20298"/>
                </a:lnTo>
                <a:lnTo>
                  <a:pt x="5419" y="21600"/>
                </a:lnTo>
                <a:lnTo>
                  <a:pt x="15485" y="21600"/>
                </a:lnTo>
                <a:lnTo>
                  <a:pt x="15538" y="20298"/>
                </a:lnTo>
                <a:lnTo>
                  <a:pt x="15588" y="19001"/>
                </a:lnTo>
                <a:lnTo>
                  <a:pt x="18030" y="18849"/>
                </a:lnTo>
                <a:cubicBezTo>
                  <a:pt x="19371" y="18766"/>
                  <a:pt x="20606" y="18601"/>
                  <a:pt x="20777" y="18477"/>
                </a:cubicBezTo>
                <a:cubicBezTo>
                  <a:pt x="21504" y="17954"/>
                  <a:pt x="21600" y="17029"/>
                  <a:pt x="21600" y="10391"/>
                </a:cubicBezTo>
                <a:cubicBezTo>
                  <a:pt x="21600" y="3756"/>
                  <a:pt x="21506" y="2849"/>
                  <a:pt x="20777" y="2291"/>
                </a:cubicBezTo>
                <a:cubicBezTo>
                  <a:pt x="20606" y="2160"/>
                  <a:pt x="16234" y="1989"/>
                  <a:pt x="11060" y="1914"/>
                </a:cubicBezTo>
                <a:lnTo>
                  <a:pt x="1656" y="1777"/>
                </a:lnTo>
                <a:lnTo>
                  <a:pt x="1600" y="886"/>
                </a:lnTo>
                <a:cubicBezTo>
                  <a:pt x="1547" y="30"/>
                  <a:pt x="1518" y="0"/>
                  <a:pt x="773" y="0"/>
                </a:cubicBezTo>
                <a:close/>
                <a:moveTo>
                  <a:pt x="15127" y="3602"/>
                </a:moveTo>
                <a:cubicBezTo>
                  <a:pt x="18680" y="3610"/>
                  <a:pt x="20187" y="3694"/>
                  <a:pt x="20315" y="3862"/>
                </a:cubicBezTo>
                <a:cubicBezTo>
                  <a:pt x="20638" y="4283"/>
                  <a:pt x="20664" y="16393"/>
                  <a:pt x="20343" y="16896"/>
                </a:cubicBezTo>
                <a:cubicBezTo>
                  <a:pt x="20030" y="17387"/>
                  <a:pt x="1767" y="17368"/>
                  <a:pt x="1646" y="16877"/>
                </a:cubicBezTo>
                <a:cubicBezTo>
                  <a:pt x="1600" y="16686"/>
                  <a:pt x="1583" y="13643"/>
                  <a:pt x="1609" y="10112"/>
                </a:cubicBezTo>
                <a:lnTo>
                  <a:pt x="1656" y="3691"/>
                </a:lnTo>
                <a:lnTo>
                  <a:pt x="10867" y="3622"/>
                </a:lnTo>
                <a:cubicBezTo>
                  <a:pt x="12532" y="3609"/>
                  <a:pt x="13942" y="3600"/>
                  <a:pt x="15127" y="3602"/>
                </a:cubicBezTo>
                <a:close/>
                <a:moveTo>
                  <a:pt x="12008" y="5056"/>
                </a:moveTo>
                <a:cubicBezTo>
                  <a:pt x="10771" y="5056"/>
                  <a:pt x="10602" y="5128"/>
                  <a:pt x="9875" y="5947"/>
                </a:cubicBezTo>
                <a:lnTo>
                  <a:pt x="9087" y="6838"/>
                </a:lnTo>
                <a:lnTo>
                  <a:pt x="5937" y="6838"/>
                </a:lnTo>
                <a:lnTo>
                  <a:pt x="2788" y="6838"/>
                </a:lnTo>
                <a:lnTo>
                  <a:pt x="2778" y="7929"/>
                </a:lnTo>
                <a:cubicBezTo>
                  <a:pt x="2774" y="8531"/>
                  <a:pt x="2767" y="10098"/>
                  <a:pt x="2763" y="11414"/>
                </a:cubicBezTo>
                <a:lnTo>
                  <a:pt x="2757" y="13808"/>
                </a:lnTo>
                <a:lnTo>
                  <a:pt x="5937" y="13881"/>
                </a:lnTo>
                <a:cubicBezTo>
                  <a:pt x="9026" y="13954"/>
                  <a:pt x="9139" y="13974"/>
                  <a:pt x="9691" y="14635"/>
                </a:cubicBezTo>
                <a:cubicBezTo>
                  <a:pt x="10004" y="15010"/>
                  <a:pt x="10441" y="15438"/>
                  <a:pt x="10661" y="15585"/>
                </a:cubicBezTo>
                <a:cubicBezTo>
                  <a:pt x="10881" y="15731"/>
                  <a:pt x="11578" y="15820"/>
                  <a:pt x="12211" y="15780"/>
                </a:cubicBezTo>
                <a:cubicBezTo>
                  <a:pt x="13524" y="15698"/>
                  <a:pt x="14292" y="15052"/>
                  <a:pt x="14996" y="13441"/>
                </a:cubicBezTo>
                <a:cubicBezTo>
                  <a:pt x="15349" y="12631"/>
                  <a:pt x="15417" y="12152"/>
                  <a:pt x="15417" y="10391"/>
                </a:cubicBezTo>
                <a:cubicBezTo>
                  <a:pt x="15417" y="8016"/>
                  <a:pt x="15072" y="6909"/>
                  <a:pt x="13963" y="5717"/>
                </a:cubicBezTo>
                <a:cubicBezTo>
                  <a:pt x="13446" y="5161"/>
                  <a:pt x="13142" y="5056"/>
                  <a:pt x="12008" y="5056"/>
                </a:cubicBezTo>
                <a:close/>
                <a:moveTo>
                  <a:pt x="17970" y="5350"/>
                </a:moveTo>
                <a:cubicBezTo>
                  <a:pt x="17883" y="5355"/>
                  <a:pt x="17794" y="5366"/>
                  <a:pt x="17702" y="5394"/>
                </a:cubicBezTo>
                <a:cubicBezTo>
                  <a:pt x="16674" y="5702"/>
                  <a:pt x="16335" y="8230"/>
                  <a:pt x="17181" y="9275"/>
                </a:cubicBezTo>
                <a:cubicBezTo>
                  <a:pt x="17803" y="10042"/>
                  <a:pt x="18552" y="10003"/>
                  <a:pt x="19080" y="9173"/>
                </a:cubicBezTo>
                <a:cubicBezTo>
                  <a:pt x="20047" y="7655"/>
                  <a:pt x="19275" y="5280"/>
                  <a:pt x="17970" y="5350"/>
                </a:cubicBezTo>
                <a:close/>
                <a:moveTo>
                  <a:pt x="12086" y="6564"/>
                </a:moveTo>
                <a:cubicBezTo>
                  <a:pt x="12859" y="6562"/>
                  <a:pt x="13004" y="6673"/>
                  <a:pt x="13695" y="7758"/>
                </a:cubicBezTo>
                <a:cubicBezTo>
                  <a:pt x="14401" y="8866"/>
                  <a:pt x="14459" y="9057"/>
                  <a:pt x="14459" y="10391"/>
                </a:cubicBezTo>
                <a:cubicBezTo>
                  <a:pt x="14459" y="11726"/>
                  <a:pt x="14401" y="11917"/>
                  <a:pt x="13695" y="13025"/>
                </a:cubicBezTo>
                <a:cubicBezTo>
                  <a:pt x="12990" y="14132"/>
                  <a:pt x="12868" y="14214"/>
                  <a:pt x="12018" y="14214"/>
                </a:cubicBezTo>
                <a:cubicBezTo>
                  <a:pt x="11167" y="14214"/>
                  <a:pt x="11046" y="14132"/>
                  <a:pt x="10340" y="13025"/>
                </a:cubicBezTo>
                <a:cubicBezTo>
                  <a:pt x="9649" y="11940"/>
                  <a:pt x="9581" y="11706"/>
                  <a:pt x="9582" y="10494"/>
                </a:cubicBezTo>
                <a:cubicBezTo>
                  <a:pt x="9584" y="8137"/>
                  <a:pt x="10585" y="6567"/>
                  <a:pt x="12086" y="6564"/>
                </a:cubicBezTo>
                <a:close/>
                <a:moveTo>
                  <a:pt x="18139" y="10998"/>
                </a:moveTo>
                <a:cubicBezTo>
                  <a:pt x="18008" y="10990"/>
                  <a:pt x="17872" y="11017"/>
                  <a:pt x="17737" y="11081"/>
                </a:cubicBezTo>
                <a:cubicBezTo>
                  <a:pt x="17003" y="11433"/>
                  <a:pt x="16723" y="12042"/>
                  <a:pt x="16723" y="13284"/>
                </a:cubicBezTo>
                <a:cubicBezTo>
                  <a:pt x="16723" y="14220"/>
                  <a:pt x="16814" y="14563"/>
                  <a:pt x="17181" y="15017"/>
                </a:cubicBezTo>
                <a:cubicBezTo>
                  <a:pt x="17434" y="15328"/>
                  <a:pt x="17790" y="15584"/>
                  <a:pt x="17973" y="15585"/>
                </a:cubicBezTo>
                <a:cubicBezTo>
                  <a:pt x="18447" y="15585"/>
                  <a:pt x="19274" y="14865"/>
                  <a:pt x="19402" y="14341"/>
                </a:cubicBezTo>
                <a:cubicBezTo>
                  <a:pt x="19784" y="12777"/>
                  <a:pt x="19054" y="11056"/>
                  <a:pt x="18139" y="10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41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4629" y="971393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pu:0"/>
          <p:cNvSpPr/>
          <p:nvPr/>
        </p:nvSpPr>
        <p:spPr>
          <a:xfrm>
            <a:off x="2394879" y="8922621"/>
            <a:ext cx="111181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43" name="gpu:0"/>
          <p:cNvSpPr/>
          <p:nvPr/>
        </p:nvSpPr>
        <p:spPr>
          <a:xfrm>
            <a:off x="5249915" y="8922621"/>
            <a:ext cx="11214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544" name="/job:worker/task:0/"/>
          <p:cNvSpPr/>
          <p:nvPr/>
        </p:nvSpPr>
        <p:spPr>
          <a:xfrm>
            <a:off x="2370549" y="8067810"/>
            <a:ext cx="41701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545" name="Rounded Rectangle"/>
          <p:cNvSpPr/>
          <p:nvPr/>
        </p:nvSpPr>
        <p:spPr>
          <a:xfrm>
            <a:off x="9324634" y="7660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46" name="cpu:0"/>
          <p:cNvSpPr/>
          <p:nvPr/>
        </p:nvSpPr>
        <p:spPr>
          <a:xfrm>
            <a:off x="11636095" y="8922621"/>
            <a:ext cx="111181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47" name="/job:ps/task:0/"/>
          <p:cNvSpPr/>
          <p:nvPr/>
        </p:nvSpPr>
        <p:spPr>
          <a:xfrm>
            <a:off x="10055097" y="8067810"/>
            <a:ext cx="32115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/job:ps/task:0/</a:t>
            </a:r>
          </a:p>
        </p:txBody>
      </p:sp>
      <p:pic>
        <p:nvPicPr>
          <p:cNvPr id="548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5845" y="971393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Rounded Rectangle"/>
          <p:cNvSpPr/>
          <p:nvPr/>
        </p:nvSpPr>
        <p:spPr>
          <a:xfrm>
            <a:off x="4213092" y="9655743"/>
            <a:ext cx="9288825" cy="2477106"/>
          </a:xfrm>
          <a:prstGeom prst="roundRect">
            <a:avLst>
              <a:gd name="adj" fmla="val 38642"/>
            </a:avLst>
          </a:prstGeom>
          <a:ln w="127000">
            <a:solidFill>
              <a:schemeClr val="accent5">
                <a:hueOff val="250615"/>
                <a:satOff val="6276"/>
              </a:scheme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50" name="Rounded Rectangle"/>
          <p:cNvSpPr/>
          <p:nvPr/>
        </p:nvSpPr>
        <p:spPr>
          <a:xfrm>
            <a:off x="10740452" y="9655743"/>
            <a:ext cx="9288826" cy="2477106"/>
          </a:xfrm>
          <a:prstGeom prst="roundRect">
            <a:avLst>
              <a:gd name="adj" fmla="val 38642"/>
            </a:avLst>
          </a:prstGeom>
          <a:ln w="127000">
            <a:solidFill>
              <a:schemeClr val="accent2">
                <a:hueOff val="-87849"/>
                <a:lumOff val="-9353"/>
              </a:scheme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51" name="Client Code"/>
          <p:cNvSpPr/>
          <p:nvPr/>
        </p:nvSpPr>
        <p:spPr>
          <a:xfrm>
            <a:off x="18511719" y="6788956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  <p:sp>
        <p:nvSpPr>
          <p:cNvPr id="552" name="Client Code"/>
          <p:cNvSpPr/>
          <p:nvPr/>
        </p:nvSpPr>
        <p:spPr>
          <a:xfrm>
            <a:off x="3087409" y="6788956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  <p:pic>
        <p:nvPicPr>
          <p:cNvPr id="55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30507" y="2897166"/>
            <a:ext cx="9623735" cy="3074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raining Mod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433"/>
          </a:lstStyle>
          <a:p>
            <a:r>
              <a:t>Training Modes</a:t>
            </a:r>
          </a:p>
        </p:txBody>
      </p:sp>
      <p:sp>
        <p:nvSpPr>
          <p:cNvPr id="560" name="Oval 1"/>
          <p:cNvSpPr/>
          <p:nvPr/>
        </p:nvSpPr>
        <p:spPr>
          <a:xfrm>
            <a:off x="6183709" y="2978149"/>
            <a:ext cx="4340227" cy="434181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1" name="Oval 20"/>
          <p:cNvSpPr/>
          <p:nvPr/>
        </p:nvSpPr>
        <p:spPr>
          <a:xfrm>
            <a:off x="13611621" y="2978149"/>
            <a:ext cx="4341815" cy="434181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2" name="TextBox 21"/>
          <p:cNvSpPr/>
          <p:nvPr/>
        </p:nvSpPr>
        <p:spPr>
          <a:xfrm>
            <a:off x="5440759" y="7415213"/>
            <a:ext cx="5857876" cy="239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67" tIns="91467" rIns="91467" bIns="91467">
            <a:normAutofit/>
          </a:bodyPr>
          <a:lstStyle>
            <a:lvl1pPr algn="ctr" defTabSz="1828433">
              <a:defRPr b="1">
                <a:solidFill>
                  <a:schemeClr val="accent1"/>
                </a:solidFill>
                <a:latin typeface="Panton Bold"/>
                <a:ea typeface="Panton Bold"/>
                <a:cs typeface="Panton Bold"/>
                <a:sym typeface="Panton Bold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ynchronous </a:t>
            </a:r>
            <a:r>
              <a:rPr dirty="0" smtClean="0"/>
              <a:t>Replication</a:t>
            </a:r>
            <a:endParaRPr dirty="0"/>
          </a:p>
        </p:txBody>
      </p:sp>
      <p:sp>
        <p:nvSpPr>
          <p:cNvPr id="563" name="TextBox 22"/>
          <p:cNvSpPr/>
          <p:nvPr/>
        </p:nvSpPr>
        <p:spPr>
          <a:xfrm>
            <a:off x="4870053" y="9903198"/>
            <a:ext cx="6967539" cy="234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algn="ctr">
              <a:lnSpc>
                <a:spcPct val="110000"/>
              </a:lnSpc>
              <a:spcBef>
                <a:spcPts val="2000"/>
              </a:spcBef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Every Instances reads the same values for current parameters, computes the gradient in parallel and the app them together.</a:t>
            </a:r>
          </a:p>
        </p:txBody>
      </p:sp>
      <p:sp>
        <p:nvSpPr>
          <p:cNvPr id="564" name="TextBox 24"/>
          <p:cNvSpPr/>
          <p:nvPr/>
        </p:nvSpPr>
        <p:spPr>
          <a:xfrm>
            <a:off x="12871846" y="7415213"/>
            <a:ext cx="6330554" cy="239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67" tIns="91467" rIns="91467" bIns="91467">
            <a:normAutofit/>
          </a:bodyPr>
          <a:lstStyle>
            <a:lvl1pPr algn="ctr" defTabSz="1828433">
              <a:defRPr b="1">
                <a:solidFill>
                  <a:schemeClr val="accent1"/>
                </a:solidFill>
                <a:latin typeface="Panton Bold"/>
                <a:ea typeface="Panton Bold"/>
                <a:cs typeface="Panton Bold"/>
                <a:sym typeface="Panton Bold"/>
              </a:defRPr>
            </a:lvl1pPr>
          </a:lstStyle>
          <a:p>
            <a:r>
              <a:rPr lang="en-US" dirty="0"/>
              <a:t>Asynchronous </a:t>
            </a:r>
            <a:r>
              <a:rPr dirty="0" smtClean="0"/>
              <a:t>Replication</a:t>
            </a:r>
            <a:endParaRPr dirty="0"/>
          </a:p>
        </p:txBody>
      </p:sp>
      <p:sp>
        <p:nvSpPr>
          <p:cNvPr id="565" name="TextBox 25"/>
          <p:cNvSpPr/>
          <p:nvPr/>
        </p:nvSpPr>
        <p:spPr>
          <a:xfrm>
            <a:off x="12455921" y="9699625"/>
            <a:ext cx="7058026" cy="234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algn="ctr">
              <a:lnSpc>
                <a:spcPct val="110000"/>
              </a:lnSpc>
              <a:spcBef>
                <a:spcPts val="2000"/>
              </a:spcBef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Independent training loop in every Instance, without coordination. Better performance but lower accuracy.</a:t>
            </a:r>
          </a:p>
        </p:txBody>
      </p:sp>
      <p:sp>
        <p:nvSpPr>
          <p:cNvPr id="566" name="Straight Connector 5"/>
          <p:cNvSpPr/>
          <p:nvPr/>
        </p:nvSpPr>
        <p:spPr>
          <a:xfrm flipH="1">
            <a:off x="12146359" y="3349624"/>
            <a:ext cx="1" cy="4624389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7" name="Slide Number Placeholder 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68" name="TextBox 17"/>
          <p:cNvSpPr/>
          <p:nvPr/>
        </p:nvSpPr>
        <p:spPr>
          <a:xfrm>
            <a:off x="1270572" y="2139288"/>
            <a:ext cx="70332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2600"/>
            </a:lvl1pPr>
          </a:lstStyle>
          <a:p>
            <a:r>
              <a:t>How to update the parameters between instances?</a:t>
            </a:r>
          </a:p>
        </p:txBody>
      </p:sp>
      <p:sp>
        <p:nvSpPr>
          <p:cNvPr id="569" name="Freeform 162"/>
          <p:cNvSpPr/>
          <p:nvPr/>
        </p:nvSpPr>
        <p:spPr>
          <a:xfrm>
            <a:off x="7512637" y="4200981"/>
            <a:ext cx="1714120" cy="1896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1" h="21480" extrusionOk="0">
                <a:moveTo>
                  <a:pt x="8620" y="18296"/>
                </a:moveTo>
                <a:lnTo>
                  <a:pt x="6993" y="16494"/>
                </a:lnTo>
                <a:cubicBezTo>
                  <a:pt x="6833" y="16299"/>
                  <a:pt x="6833" y="16216"/>
                  <a:pt x="7025" y="16078"/>
                </a:cubicBezTo>
                <a:lnTo>
                  <a:pt x="7503" y="15773"/>
                </a:lnTo>
                <a:cubicBezTo>
                  <a:pt x="7695" y="15634"/>
                  <a:pt x="7791" y="15689"/>
                  <a:pt x="7950" y="15828"/>
                </a:cubicBezTo>
                <a:cubicBezTo>
                  <a:pt x="8780" y="16743"/>
                  <a:pt x="9577" y="17686"/>
                  <a:pt x="10407" y="18601"/>
                </a:cubicBezTo>
                <a:cubicBezTo>
                  <a:pt x="10694" y="18934"/>
                  <a:pt x="10598" y="19405"/>
                  <a:pt x="10183" y="19599"/>
                </a:cubicBezTo>
                <a:cubicBezTo>
                  <a:pt x="9067" y="20209"/>
                  <a:pt x="7950" y="20819"/>
                  <a:pt x="6833" y="21401"/>
                </a:cubicBezTo>
                <a:cubicBezTo>
                  <a:pt x="6610" y="21540"/>
                  <a:pt x="6514" y="21485"/>
                  <a:pt x="6355" y="21318"/>
                </a:cubicBezTo>
                <a:lnTo>
                  <a:pt x="6068" y="20930"/>
                </a:lnTo>
                <a:cubicBezTo>
                  <a:pt x="5972" y="20736"/>
                  <a:pt x="5972" y="20653"/>
                  <a:pt x="6227" y="20514"/>
                </a:cubicBezTo>
                <a:cubicBezTo>
                  <a:pt x="6929" y="20126"/>
                  <a:pt x="7631" y="19710"/>
                  <a:pt x="8397" y="19322"/>
                </a:cubicBezTo>
                <a:cubicBezTo>
                  <a:pt x="4472" y="18795"/>
                  <a:pt x="1378" y="16299"/>
                  <a:pt x="357" y="12972"/>
                </a:cubicBezTo>
                <a:cubicBezTo>
                  <a:pt x="-792" y="9340"/>
                  <a:pt x="899" y="5430"/>
                  <a:pt x="4536" y="3406"/>
                </a:cubicBezTo>
                <a:cubicBezTo>
                  <a:pt x="4728" y="3323"/>
                  <a:pt x="4823" y="3323"/>
                  <a:pt x="4983" y="3489"/>
                </a:cubicBezTo>
                <a:lnTo>
                  <a:pt x="5302" y="3877"/>
                </a:lnTo>
                <a:cubicBezTo>
                  <a:pt x="5461" y="4071"/>
                  <a:pt x="5398" y="4155"/>
                  <a:pt x="5206" y="4293"/>
                </a:cubicBezTo>
                <a:cubicBezTo>
                  <a:pt x="2016" y="6096"/>
                  <a:pt x="484" y="9534"/>
                  <a:pt x="1505" y="12723"/>
                </a:cubicBezTo>
                <a:cubicBezTo>
                  <a:pt x="2399" y="15634"/>
                  <a:pt x="5206" y="17824"/>
                  <a:pt x="8620" y="18296"/>
                </a:cubicBezTo>
                <a:close/>
                <a:moveTo>
                  <a:pt x="11428" y="3184"/>
                </a:moveTo>
                <a:cubicBezTo>
                  <a:pt x="11938" y="3766"/>
                  <a:pt x="12481" y="4376"/>
                  <a:pt x="12991" y="4986"/>
                </a:cubicBezTo>
                <a:cubicBezTo>
                  <a:pt x="13151" y="5181"/>
                  <a:pt x="13151" y="5264"/>
                  <a:pt x="12959" y="5402"/>
                </a:cubicBezTo>
                <a:lnTo>
                  <a:pt x="12544" y="5707"/>
                </a:lnTo>
                <a:cubicBezTo>
                  <a:pt x="12353" y="5846"/>
                  <a:pt x="12194" y="5846"/>
                  <a:pt x="12034" y="5652"/>
                </a:cubicBezTo>
                <a:lnTo>
                  <a:pt x="9641" y="2879"/>
                </a:lnTo>
                <a:cubicBezTo>
                  <a:pt x="9322" y="2546"/>
                  <a:pt x="9418" y="2075"/>
                  <a:pt x="9833" y="1881"/>
                </a:cubicBezTo>
                <a:lnTo>
                  <a:pt x="13151" y="79"/>
                </a:lnTo>
                <a:cubicBezTo>
                  <a:pt x="13374" y="-60"/>
                  <a:pt x="13502" y="-5"/>
                  <a:pt x="13629" y="162"/>
                </a:cubicBezTo>
                <a:lnTo>
                  <a:pt x="13916" y="550"/>
                </a:lnTo>
                <a:cubicBezTo>
                  <a:pt x="14076" y="744"/>
                  <a:pt x="14012" y="827"/>
                  <a:pt x="13821" y="966"/>
                </a:cubicBezTo>
                <a:lnTo>
                  <a:pt x="11619" y="2158"/>
                </a:lnTo>
                <a:cubicBezTo>
                  <a:pt x="15512" y="2685"/>
                  <a:pt x="18670" y="5181"/>
                  <a:pt x="19691" y="8508"/>
                </a:cubicBezTo>
                <a:cubicBezTo>
                  <a:pt x="20808" y="12140"/>
                  <a:pt x="19117" y="16050"/>
                  <a:pt x="15448" y="18074"/>
                </a:cubicBezTo>
                <a:cubicBezTo>
                  <a:pt x="15256" y="18157"/>
                  <a:pt x="15161" y="18157"/>
                  <a:pt x="15001" y="17991"/>
                </a:cubicBezTo>
                <a:lnTo>
                  <a:pt x="14682" y="17603"/>
                </a:lnTo>
                <a:cubicBezTo>
                  <a:pt x="14523" y="17381"/>
                  <a:pt x="14586" y="17270"/>
                  <a:pt x="14778" y="17187"/>
                </a:cubicBezTo>
                <a:cubicBezTo>
                  <a:pt x="18000" y="15384"/>
                  <a:pt x="19468" y="11946"/>
                  <a:pt x="18511" y="8757"/>
                </a:cubicBezTo>
                <a:cubicBezTo>
                  <a:pt x="17586" y="5846"/>
                  <a:pt x="14842" y="3656"/>
                  <a:pt x="11428" y="318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0" name="Freeform 162"/>
          <p:cNvSpPr/>
          <p:nvPr/>
        </p:nvSpPr>
        <p:spPr>
          <a:xfrm>
            <a:off x="14925468" y="4200981"/>
            <a:ext cx="1714120" cy="1896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1" h="21480" extrusionOk="0">
                <a:moveTo>
                  <a:pt x="8620" y="18296"/>
                </a:moveTo>
                <a:lnTo>
                  <a:pt x="6993" y="16494"/>
                </a:lnTo>
                <a:cubicBezTo>
                  <a:pt x="6833" y="16299"/>
                  <a:pt x="6833" y="16216"/>
                  <a:pt x="7025" y="16078"/>
                </a:cubicBezTo>
                <a:lnTo>
                  <a:pt x="7503" y="15773"/>
                </a:lnTo>
                <a:cubicBezTo>
                  <a:pt x="7695" y="15634"/>
                  <a:pt x="7791" y="15689"/>
                  <a:pt x="7950" y="15828"/>
                </a:cubicBezTo>
                <a:cubicBezTo>
                  <a:pt x="8780" y="16743"/>
                  <a:pt x="9577" y="17686"/>
                  <a:pt x="10407" y="18601"/>
                </a:cubicBezTo>
                <a:cubicBezTo>
                  <a:pt x="10694" y="18934"/>
                  <a:pt x="10598" y="19405"/>
                  <a:pt x="10183" y="19599"/>
                </a:cubicBezTo>
                <a:cubicBezTo>
                  <a:pt x="9067" y="20209"/>
                  <a:pt x="7950" y="20819"/>
                  <a:pt x="6833" y="21401"/>
                </a:cubicBezTo>
                <a:cubicBezTo>
                  <a:pt x="6610" y="21540"/>
                  <a:pt x="6514" y="21485"/>
                  <a:pt x="6355" y="21318"/>
                </a:cubicBezTo>
                <a:lnTo>
                  <a:pt x="6068" y="20930"/>
                </a:lnTo>
                <a:cubicBezTo>
                  <a:pt x="5972" y="20736"/>
                  <a:pt x="5972" y="20653"/>
                  <a:pt x="6227" y="20514"/>
                </a:cubicBezTo>
                <a:cubicBezTo>
                  <a:pt x="6929" y="20126"/>
                  <a:pt x="7631" y="19710"/>
                  <a:pt x="8397" y="19322"/>
                </a:cubicBezTo>
                <a:cubicBezTo>
                  <a:pt x="4472" y="18795"/>
                  <a:pt x="1378" y="16299"/>
                  <a:pt x="357" y="12972"/>
                </a:cubicBezTo>
                <a:cubicBezTo>
                  <a:pt x="-792" y="9340"/>
                  <a:pt x="899" y="5430"/>
                  <a:pt x="4536" y="3406"/>
                </a:cubicBezTo>
                <a:cubicBezTo>
                  <a:pt x="4728" y="3323"/>
                  <a:pt x="4823" y="3323"/>
                  <a:pt x="4983" y="3489"/>
                </a:cubicBezTo>
                <a:lnTo>
                  <a:pt x="5302" y="3877"/>
                </a:lnTo>
                <a:cubicBezTo>
                  <a:pt x="5461" y="4071"/>
                  <a:pt x="5398" y="4155"/>
                  <a:pt x="5206" y="4293"/>
                </a:cubicBezTo>
                <a:cubicBezTo>
                  <a:pt x="2016" y="6096"/>
                  <a:pt x="484" y="9534"/>
                  <a:pt x="1505" y="12723"/>
                </a:cubicBezTo>
                <a:cubicBezTo>
                  <a:pt x="2399" y="15634"/>
                  <a:pt x="5206" y="17824"/>
                  <a:pt x="8620" y="18296"/>
                </a:cubicBezTo>
                <a:close/>
                <a:moveTo>
                  <a:pt x="11428" y="3184"/>
                </a:moveTo>
                <a:cubicBezTo>
                  <a:pt x="11938" y="3766"/>
                  <a:pt x="12481" y="4376"/>
                  <a:pt x="12991" y="4986"/>
                </a:cubicBezTo>
                <a:cubicBezTo>
                  <a:pt x="13151" y="5181"/>
                  <a:pt x="13151" y="5264"/>
                  <a:pt x="12959" y="5402"/>
                </a:cubicBezTo>
                <a:lnTo>
                  <a:pt x="12544" y="5707"/>
                </a:lnTo>
                <a:cubicBezTo>
                  <a:pt x="12353" y="5846"/>
                  <a:pt x="12194" y="5846"/>
                  <a:pt x="12034" y="5652"/>
                </a:cubicBezTo>
                <a:lnTo>
                  <a:pt x="9641" y="2879"/>
                </a:lnTo>
                <a:cubicBezTo>
                  <a:pt x="9322" y="2546"/>
                  <a:pt x="9418" y="2075"/>
                  <a:pt x="9833" y="1881"/>
                </a:cubicBezTo>
                <a:lnTo>
                  <a:pt x="13151" y="79"/>
                </a:lnTo>
                <a:cubicBezTo>
                  <a:pt x="13374" y="-60"/>
                  <a:pt x="13502" y="-5"/>
                  <a:pt x="13629" y="162"/>
                </a:cubicBezTo>
                <a:lnTo>
                  <a:pt x="13916" y="550"/>
                </a:lnTo>
                <a:cubicBezTo>
                  <a:pt x="14076" y="744"/>
                  <a:pt x="14012" y="827"/>
                  <a:pt x="13821" y="966"/>
                </a:cubicBezTo>
                <a:lnTo>
                  <a:pt x="11619" y="2158"/>
                </a:lnTo>
                <a:cubicBezTo>
                  <a:pt x="15512" y="2685"/>
                  <a:pt x="18670" y="5181"/>
                  <a:pt x="19691" y="8508"/>
                </a:cubicBezTo>
                <a:cubicBezTo>
                  <a:pt x="20808" y="12140"/>
                  <a:pt x="19117" y="16050"/>
                  <a:pt x="15448" y="18074"/>
                </a:cubicBezTo>
                <a:cubicBezTo>
                  <a:pt x="15256" y="18157"/>
                  <a:pt x="15161" y="18157"/>
                  <a:pt x="15001" y="17991"/>
                </a:cubicBezTo>
                <a:lnTo>
                  <a:pt x="14682" y="17603"/>
                </a:lnTo>
                <a:cubicBezTo>
                  <a:pt x="14523" y="17381"/>
                  <a:pt x="14586" y="17270"/>
                  <a:pt x="14778" y="17187"/>
                </a:cubicBezTo>
                <a:cubicBezTo>
                  <a:pt x="18000" y="15384"/>
                  <a:pt x="19468" y="11946"/>
                  <a:pt x="18511" y="8757"/>
                </a:cubicBezTo>
                <a:cubicBezTo>
                  <a:pt x="17586" y="5846"/>
                  <a:pt x="14842" y="3656"/>
                  <a:pt x="11428" y="3184"/>
                </a:cubicBezTo>
                <a:close/>
              </a:path>
            </a:pathLst>
          </a:custGeom>
          <a:solidFill>
            <a:schemeClr val="accent1">
              <a:hueOff val="-70979"/>
              <a:lumOff val="-8635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ynchronous Trai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ynchronous </a:t>
            </a:r>
            <a:r>
              <a:rPr dirty="0" smtClean="0"/>
              <a:t>Training</a:t>
            </a:r>
            <a:endParaRPr dirty="0"/>
          </a:p>
        </p:txBody>
      </p:sp>
      <p:sp>
        <p:nvSpPr>
          <p:cNvPr id="57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47748" y="12796094"/>
            <a:ext cx="216155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574" name="Parameter Server"/>
          <p:cNvSpPr/>
          <p:nvPr/>
        </p:nvSpPr>
        <p:spPr>
          <a:xfrm>
            <a:off x="2752449" y="5620421"/>
            <a:ext cx="5734731" cy="6052043"/>
          </a:xfrm>
          <a:prstGeom prst="roundRect">
            <a:avLst>
              <a:gd name="adj" fmla="val 15297"/>
            </a:avLst>
          </a:prstGeom>
          <a:solidFill>
            <a:srgbClr val="FFFFFF"/>
          </a:solidFill>
          <a:ln w="1270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Parameter Server</a:t>
            </a:r>
          </a:p>
        </p:txBody>
      </p:sp>
      <p:sp>
        <p:nvSpPr>
          <p:cNvPr id="575" name="Rounded Rectangle"/>
          <p:cNvSpPr/>
          <p:nvPr/>
        </p:nvSpPr>
        <p:spPr>
          <a:xfrm>
            <a:off x="10857788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76" name="Rounded Rectangle"/>
          <p:cNvSpPr/>
          <p:nvPr/>
        </p:nvSpPr>
        <p:spPr>
          <a:xfrm>
            <a:off x="17592995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77" name="Add"/>
          <p:cNvSpPr/>
          <p:nvPr/>
        </p:nvSpPr>
        <p:spPr>
          <a:xfrm>
            <a:off x="3114310" y="6765884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Add</a:t>
            </a:r>
          </a:p>
        </p:txBody>
      </p:sp>
      <p:sp>
        <p:nvSpPr>
          <p:cNvPr id="578" name="Update"/>
          <p:cNvSpPr/>
          <p:nvPr/>
        </p:nvSpPr>
        <p:spPr>
          <a:xfrm>
            <a:off x="3114310" y="8515791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Update</a:t>
            </a:r>
          </a:p>
        </p:txBody>
      </p:sp>
      <p:sp>
        <p:nvSpPr>
          <p:cNvPr id="579" name="P"/>
          <p:cNvSpPr/>
          <p:nvPr/>
        </p:nvSpPr>
        <p:spPr>
          <a:xfrm>
            <a:off x="3114310" y="10265698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</a:t>
            </a:r>
          </a:p>
        </p:txBody>
      </p:sp>
      <p:sp>
        <p:nvSpPr>
          <p:cNvPr id="580" name="Model"/>
          <p:cNvSpPr/>
          <p:nvPr/>
        </p:nvSpPr>
        <p:spPr>
          <a:xfrm>
            <a:off x="11597739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581" name="Model"/>
          <p:cNvSpPr/>
          <p:nvPr/>
        </p:nvSpPr>
        <p:spPr>
          <a:xfrm>
            <a:off x="18332947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582" name="Input"/>
          <p:cNvSpPr/>
          <p:nvPr/>
        </p:nvSpPr>
        <p:spPr>
          <a:xfrm>
            <a:off x="13052603" y="10382792"/>
            <a:ext cx="1781511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583" name="Input"/>
          <p:cNvSpPr/>
          <p:nvPr/>
        </p:nvSpPr>
        <p:spPr>
          <a:xfrm>
            <a:off x="19761399" y="10382792"/>
            <a:ext cx="1781512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584" name="ΔP"/>
          <p:cNvSpPr/>
          <p:nvPr/>
        </p:nvSpPr>
        <p:spPr>
          <a:xfrm>
            <a:off x="13270709" y="7379487"/>
            <a:ext cx="878130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sp>
        <p:nvSpPr>
          <p:cNvPr id="585" name="Line"/>
          <p:cNvSpPr/>
          <p:nvPr/>
        </p:nvSpPr>
        <p:spPr>
          <a:xfrm>
            <a:off x="5619815" y="7942585"/>
            <a:ext cx="0" cy="573206"/>
          </a:xfrm>
          <a:prstGeom prst="lin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 w="lg" len="lg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86" name="Line"/>
          <p:cNvSpPr/>
          <p:nvPr/>
        </p:nvSpPr>
        <p:spPr>
          <a:xfrm>
            <a:off x="5619815" y="9659066"/>
            <a:ext cx="0" cy="723725"/>
          </a:xfrm>
          <a:prstGeom prst="lin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 w="lg" len="lg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91" name="ΔP"/>
          <p:cNvSpPr/>
          <p:nvPr/>
        </p:nvSpPr>
        <p:spPr>
          <a:xfrm>
            <a:off x="19982113" y="7379487"/>
            <a:ext cx="878131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cxnSp>
        <p:nvCxnSpPr>
          <p:cNvPr id="9" name="Elbow Connector 8"/>
          <p:cNvCxnSpPr>
            <a:stCxn id="574" idx="2"/>
            <a:endCxn id="582" idx="2"/>
          </p:cNvCxnSpPr>
          <p:nvPr/>
        </p:nvCxnSpPr>
        <p:spPr>
          <a:xfrm rot="5400000" flipH="1" flipV="1">
            <a:off x="9535594" y="7264700"/>
            <a:ext cx="491985" cy="8323544"/>
          </a:xfrm>
          <a:prstGeom prst="bentConnector3">
            <a:avLst>
              <a:gd name="adj1" fmla="val -214900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Elbow Connector 11"/>
          <p:cNvCxnSpPr>
            <a:stCxn id="574" idx="2"/>
            <a:endCxn id="583" idx="2"/>
          </p:cNvCxnSpPr>
          <p:nvPr/>
        </p:nvCxnSpPr>
        <p:spPr>
          <a:xfrm rot="5400000" flipH="1" flipV="1">
            <a:off x="12889992" y="3910302"/>
            <a:ext cx="491985" cy="15032340"/>
          </a:xfrm>
          <a:prstGeom prst="bentConnector3">
            <a:avLst>
              <a:gd name="adj1" fmla="val -319446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Elbow Connector 18"/>
          <p:cNvCxnSpPr>
            <a:stCxn id="574" idx="0"/>
            <a:endCxn id="581" idx="0"/>
          </p:cNvCxnSpPr>
          <p:nvPr/>
        </p:nvCxnSpPr>
        <p:spPr>
          <a:xfrm rot="16200000" flipH="1">
            <a:off x="11330389" y="-90154"/>
            <a:ext cx="2756557" cy="14177707"/>
          </a:xfrm>
          <a:prstGeom prst="bentConnector3">
            <a:avLst>
              <a:gd name="adj1" fmla="val -82930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headEnd type="stealth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Elbow Connector 41"/>
          <p:cNvCxnSpPr>
            <a:stCxn id="574" idx="0"/>
            <a:endCxn id="575" idx="0"/>
          </p:cNvCxnSpPr>
          <p:nvPr/>
        </p:nvCxnSpPr>
        <p:spPr>
          <a:xfrm rot="16200000" flipH="1">
            <a:off x="8125958" y="3114277"/>
            <a:ext cx="2430211" cy="7442498"/>
          </a:xfrm>
          <a:prstGeom prst="bentConnector3">
            <a:avLst>
              <a:gd name="adj1" fmla="val -92891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headEnd type="stealth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Asyncronous Trai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synchronous </a:t>
            </a:r>
            <a:r>
              <a:rPr dirty="0" smtClean="0"/>
              <a:t>Training</a:t>
            </a:r>
            <a:endParaRPr dirty="0"/>
          </a:p>
        </p:txBody>
      </p:sp>
      <p:sp>
        <p:nvSpPr>
          <p:cNvPr id="594" name="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95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1746" y="12796094"/>
            <a:ext cx="2481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96" name="Parameter Server"/>
          <p:cNvSpPr/>
          <p:nvPr/>
        </p:nvSpPr>
        <p:spPr>
          <a:xfrm>
            <a:off x="2752449" y="5620421"/>
            <a:ext cx="5734731" cy="6052043"/>
          </a:xfrm>
          <a:prstGeom prst="roundRect">
            <a:avLst>
              <a:gd name="adj" fmla="val 15297"/>
            </a:avLst>
          </a:prstGeom>
          <a:solidFill>
            <a:srgbClr val="FFFFFF"/>
          </a:solidFill>
          <a:ln w="1270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Parameter Server</a:t>
            </a:r>
          </a:p>
        </p:txBody>
      </p:sp>
      <p:sp>
        <p:nvSpPr>
          <p:cNvPr id="597" name="Rounded Rectangle"/>
          <p:cNvSpPr/>
          <p:nvPr/>
        </p:nvSpPr>
        <p:spPr>
          <a:xfrm>
            <a:off x="10857788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98" name="Rounded Rectangle"/>
          <p:cNvSpPr/>
          <p:nvPr/>
        </p:nvSpPr>
        <p:spPr>
          <a:xfrm>
            <a:off x="17592995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99" name="Update"/>
          <p:cNvSpPr/>
          <p:nvPr/>
        </p:nvSpPr>
        <p:spPr>
          <a:xfrm>
            <a:off x="3114310" y="6970990"/>
            <a:ext cx="2336775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Update</a:t>
            </a:r>
          </a:p>
        </p:txBody>
      </p:sp>
      <p:sp>
        <p:nvSpPr>
          <p:cNvPr id="600" name="P"/>
          <p:cNvSpPr/>
          <p:nvPr/>
        </p:nvSpPr>
        <p:spPr>
          <a:xfrm>
            <a:off x="3114310" y="10265698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</a:t>
            </a:r>
          </a:p>
        </p:txBody>
      </p:sp>
      <p:sp>
        <p:nvSpPr>
          <p:cNvPr id="601" name="Model"/>
          <p:cNvSpPr/>
          <p:nvPr/>
        </p:nvSpPr>
        <p:spPr>
          <a:xfrm>
            <a:off x="11597739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602" name="Model"/>
          <p:cNvSpPr/>
          <p:nvPr/>
        </p:nvSpPr>
        <p:spPr>
          <a:xfrm>
            <a:off x="18332947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603" name="Input"/>
          <p:cNvSpPr/>
          <p:nvPr/>
        </p:nvSpPr>
        <p:spPr>
          <a:xfrm>
            <a:off x="13052603" y="10382792"/>
            <a:ext cx="1781511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604" name="Input"/>
          <p:cNvSpPr/>
          <p:nvPr/>
        </p:nvSpPr>
        <p:spPr>
          <a:xfrm>
            <a:off x="19761399" y="10382792"/>
            <a:ext cx="1781512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605" name="Update"/>
          <p:cNvSpPr/>
          <p:nvPr/>
        </p:nvSpPr>
        <p:spPr>
          <a:xfrm>
            <a:off x="5717013" y="6970990"/>
            <a:ext cx="2336775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6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Update</a:t>
            </a:r>
          </a:p>
        </p:txBody>
      </p:sp>
      <p:sp>
        <p:nvSpPr>
          <p:cNvPr id="606" name="Each Updates Independently…"/>
          <p:cNvSpPr/>
          <p:nvPr/>
        </p:nvSpPr>
        <p:spPr>
          <a:xfrm>
            <a:off x="13419703" y="2861678"/>
            <a:ext cx="8826371" cy="311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2000"/>
              </a:spcBef>
              <a:buSzPct val="100000"/>
              <a:buChar char="•"/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rPr dirty="0"/>
              <a:t>Each </a:t>
            </a:r>
            <a:r>
              <a:rPr lang="en-US" dirty="0" smtClean="0"/>
              <a:t>u</a:t>
            </a:r>
            <a:r>
              <a:rPr dirty="0" smtClean="0"/>
              <a:t>pdates </a:t>
            </a:r>
            <a:r>
              <a:rPr dirty="0"/>
              <a:t>Independently</a:t>
            </a:r>
          </a:p>
          <a:p>
            <a:pPr marL="228600" indent="-228600">
              <a:lnSpc>
                <a:spcPct val="110000"/>
              </a:lnSpc>
              <a:spcBef>
                <a:spcPts val="2000"/>
              </a:spcBef>
              <a:buSzPct val="100000"/>
              <a:buChar char="•"/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rPr dirty="0"/>
              <a:t>Nodes can read stale nodes from PS</a:t>
            </a:r>
          </a:p>
          <a:p>
            <a:pPr marL="228600" indent="-228600">
              <a:lnSpc>
                <a:spcPct val="110000"/>
              </a:lnSpc>
              <a:spcBef>
                <a:spcPts val="2000"/>
              </a:spcBef>
              <a:buSzPct val="100000"/>
              <a:buChar char="•"/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rPr dirty="0"/>
              <a:t>Possible: </a:t>
            </a:r>
            <a:r>
              <a:rPr dirty="0" smtClean="0"/>
              <a:t>Model</a:t>
            </a:r>
            <a:r>
              <a:rPr lang="en-US" dirty="0" smtClean="0"/>
              <a:t>s</a:t>
            </a:r>
            <a:r>
              <a:rPr dirty="0" smtClean="0"/>
              <a:t> </a:t>
            </a:r>
            <a:r>
              <a:rPr dirty="0"/>
              <a:t>dont converge</a:t>
            </a:r>
          </a:p>
        </p:txBody>
      </p:sp>
      <p:sp>
        <p:nvSpPr>
          <p:cNvPr id="607" name="Line"/>
          <p:cNvSpPr/>
          <p:nvPr/>
        </p:nvSpPr>
        <p:spPr>
          <a:xfrm>
            <a:off x="6840758" y="8168253"/>
            <a:ext cx="1" cy="1932058"/>
          </a:xfrm>
          <a:prstGeom prst="line">
            <a:avLst/>
          </a:prstGeom>
          <a:ln w="63500">
            <a:solidFill>
              <a:schemeClr val="accent6"/>
            </a:solidFill>
            <a:custDash>
              <a:ds d="200000" sp="200000"/>
            </a:custDash>
            <a:miter lim="400000"/>
            <a:tailEnd type="triangle" w="lg" len="lg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08" name="Line"/>
          <p:cNvSpPr/>
          <p:nvPr/>
        </p:nvSpPr>
        <p:spPr>
          <a:xfrm>
            <a:off x="4217713" y="8164058"/>
            <a:ext cx="1" cy="1940448"/>
          </a:xfrm>
          <a:prstGeom prst="lin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 w="lg" len="lg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13" name="ΔP"/>
          <p:cNvSpPr/>
          <p:nvPr/>
        </p:nvSpPr>
        <p:spPr>
          <a:xfrm>
            <a:off x="13270709" y="7379487"/>
            <a:ext cx="878130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sp>
        <p:nvSpPr>
          <p:cNvPr id="614" name="ΔP"/>
          <p:cNvSpPr/>
          <p:nvPr/>
        </p:nvSpPr>
        <p:spPr>
          <a:xfrm>
            <a:off x="20213090" y="7379487"/>
            <a:ext cx="878130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cxnSp>
        <p:nvCxnSpPr>
          <p:cNvPr id="16" name="Elbow Connector 15"/>
          <p:cNvCxnSpPr>
            <a:stCxn id="602" idx="0"/>
            <a:endCxn id="605" idx="0"/>
          </p:cNvCxnSpPr>
          <p:nvPr/>
        </p:nvCxnSpPr>
        <p:spPr>
          <a:xfrm rot="16200000" flipV="1">
            <a:off x="12638468" y="1217923"/>
            <a:ext cx="1405988" cy="12912121"/>
          </a:xfrm>
          <a:prstGeom prst="bentConnector3">
            <a:avLst>
              <a:gd name="adj1" fmla="val 278849"/>
            </a:avLst>
          </a:prstGeom>
          <a:noFill/>
          <a:ln w="63500" cap="flat">
            <a:solidFill>
              <a:schemeClr val="accent6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Elbow Connector 19"/>
          <p:cNvCxnSpPr>
            <a:stCxn id="601" idx="0"/>
            <a:endCxn id="599" idx="0"/>
          </p:cNvCxnSpPr>
          <p:nvPr/>
        </p:nvCxnSpPr>
        <p:spPr>
          <a:xfrm rot="16200000" flipV="1">
            <a:off x="7969512" y="3284176"/>
            <a:ext cx="1405988" cy="8779616"/>
          </a:xfrm>
          <a:prstGeom prst="bentConnector3">
            <a:avLst>
              <a:gd name="adj1" fmla="val 333724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Elbow Connector 22"/>
          <p:cNvCxnSpPr>
            <a:endCxn id="604" idx="2"/>
          </p:cNvCxnSpPr>
          <p:nvPr/>
        </p:nvCxnSpPr>
        <p:spPr>
          <a:xfrm>
            <a:off x="5619814" y="11180479"/>
            <a:ext cx="15032341" cy="12700"/>
          </a:xfrm>
          <a:prstGeom prst="bentConnector4">
            <a:avLst>
              <a:gd name="adj1" fmla="val -676"/>
              <a:gd name="adj2" fmla="val 12700000"/>
            </a:avLst>
          </a:prstGeom>
          <a:noFill/>
          <a:ln w="63500" cap="flat">
            <a:solidFill>
              <a:schemeClr val="accent6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Elbow Connector 29"/>
          <p:cNvCxnSpPr>
            <a:endCxn id="603" idx="2"/>
          </p:cNvCxnSpPr>
          <p:nvPr/>
        </p:nvCxnSpPr>
        <p:spPr>
          <a:xfrm>
            <a:off x="5451085" y="11180479"/>
            <a:ext cx="8492274" cy="12700"/>
          </a:xfrm>
          <a:prstGeom prst="bentConnector4">
            <a:avLst>
              <a:gd name="adj1" fmla="val 3"/>
              <a:gd name="adj2" fmla="val 16975000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1. Define the Clust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Define the Cluster</a:t>
            </a:r>
          </a:p>
        </p:txBody>
      </p:sp>
      <p:sp>
        <p:nvSpPr>
          <p:cNvPr id="617" name="Define ClusterSpec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Define </a:t>
            </a:r>
            <a:r>
              <a:rPr b="1" dirty="0">
                <a:latin typeface="+mn-lt"/>
                <a:ea typeface="+mn-ea"/>
                <a:cs typeface="+mn-cs"/>
                <a:sym typeface="Panton"/>
              </a:rPr>
              <a:t>ClusterSpec</a:t>
            </a:r>
          </a:p>
          <a:p>
            <a:pPr lvl="1"/>
            <a:r>
              <a:rPr dirty="0"/>
              <a:t>List Parameter Servers</a:t>
            </a:r>
          </a:p>
          <a:p>
            <a:pPr lvl="1"/>
            <a:r>
              <a:rPr dirty="0"/>
              <a:t>List Workers</a:t>
            </a:r>
          </a:p>
          <a:p>
            <a:pPr marL="219635" indent="-219635">
              <a:defRPr sz="2800"/>
            </a:pPr>
            <a:r>
              <a:rPr dirty="0"/>
              <a:t>PS &amp; Worker are called </a:t>
            </a:r>
            <a:r>
              <a:rPr b="1" i="1" dirty="0">
                <a:latin typeface="+mn-lt"/>
                <a:ea typeface="+mn-ea"/>
                <a:cs typeface="+mn-cs"/>
                <a:sym typeface="Panton"/>
              </a:rPr>
              <a:t>Jobs</a:t>
            </a:r>
          </a:p>
          <a:p>
            <a:pPr marL="219635" indent="-219635">
              <a:defRPr sz="2800"/>
            </a:pPr>
            <a:r>
              <a:rPr b="1" i="1" dirty="0">
                <a:latin typeface="+mn-lt"/>
                <a:ea typeface="+mn-ea"/>
                <a:cs typeface="+mn-cs"/>
                <a:sym typeface="Panton"/>
              </a:rPr>
              <a:t>Jobs</a:t>
            </a:r>
            <a:r>
              <a:rPr dirty="0"/>
              <a:t> can contain one ore more </a:t>
            </a:r>
            <a:r>
              <a:rPr b="1" i="1" dirty="0">
                <a:latin typeface="+mn-lt"/>
                <a:ea typeface="+mn-ea"/>
                <a:cs typeface="+mn-cs"/>
                <a:sym typeface="Panton"/>
              </a:rPr>
              <a:t>Tasks</a:t>
            </a:r>
          </a:p>
          <a:p>
            <a:pPr marL="219635" indent="-219635">
              <a:defRPr sz="2800"/>
            </a:pPr>
            <a:r>
              <a:rPr i="1" dirty="0">
                <a:latin typeface="+mn-lt"/>
                <a:ea typeface="+mn-ea"/>
                <a:cs typeface="+mn-cs"/>
                <a:sym typeface="Panton"/>
              </a:rPr>
              <a:t>Create</a:t>
            </a:r>
            <a:r>
              <a:rPr b="1" i="1" dirty="0">
                <a:latin typeface="+mn-lt"/>
                <a:ea typeface="+mn-ea"/>
                <a:cs typeface="+mn-cs"/>
                <a:sym typeface="Panton"/>
              </a:rPr>
              <a:t> Server </a:t>
            </a:r>
            <a:r>
              <a:rPr i="1" dirty="0">
                <a:latin typeface="+mn-lt"/>
                <a:ea typeface="+mn-ea"/>
                <a:cs typeface="+mn-cs"/>
                <a:sym typeface="Panton"/>
              </a:rPr>
              <a:t>for every</a:t>
            </a:r>
            <a:r>
              <a:rPr b="1" i="1" dirty="0">
                <a:latin typeface="+mn-lt"/>
                <a:ea typeface="+mn-ea"/>
                <a:cs typeface="+mn-cs"/>
                <a:sym typeface="Panton"/>
              </a:rPr>
              <a:t> Task</a:t>
            </a:r>
          </a:p>
        </p:txBody>
      </p:sp>
      <p:sp>
        <p:nvSpPr>
          <p:cNvPr id="61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0946" y="12796094"/>
            <a:ext cx="2497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6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0033" y="6797589"/>
            <a:ext cx="14003934" cy="5461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2. Assign Operation to every Tas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2. Assign </a:t>
            </a:r>
            <a:r>
              <a:rPr dirty="0" smtClean="0"/>
              <a:t>Operation</a:t>
            </a:r>
            <a:r>
              <a:rPr lang="en-US" dirty="0" smtClean="0"/>
              <a:t>s</a:t>
            </a:r>
            <a:r>
              <a:rPr dirty="0" smtClean="0"/>
              <a:t> </a:t>
            </a:r>
            <a:r>
              <a:rPr dirty="0"/>
              <a:t>to every Task</a:t>
            </a:r>
          </a:p>
        </p:txBody>
      </p:sp>
      <p:sp>
        <p:nvSpPr>
          <p:cNvPr id="622" name="Same on every Node for In-Graph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Same on every Node for In-Graph</a:t>
            </a:r>
          </a:p>
          <a:p>
            <a:r>
              <a:rPr dirty="0"/>
              <a:t>Different Devices for Between-Graph</a:t>
            </a:r>
          </a:p>
          <a:p>
            <a:r>
              <a:rPr dirty="0"/>
              <a:t>Can also be used to set parts to GPU and parts to CPU</a:t>
            </a:r>
          </a:p>
        </p:txBody>
      </p:sp>
      <p:sp>
        <p:nvSpPr>
          <p:cNvPr id="62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0032" y="12796094"/>
            <a:ext cx="251588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6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2014" y="5081314"/>
            <a:ext cx="10119972" cy="7156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3. Create a Training Ses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Create a Training Session</a:t>
            </a:r>
          </a:p>
        </p:txBody>
      </p:sp>
      <p:sp>
        <p:nvSpPr>
          <p:cNvPr id="627" name="tf.train.MonitoredTrainingSession  or tf.train.Supervisor for Asyncronous Training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+mn-lt"/>
                <a:ea typeface="+mn-ea"/>
                <a:cs typeface="+mn-cs"/>
                <a:sym typeface="Panton"/>
              </a:rPr>
              <a:t>tf.train.MonitoredTrainingSession </a:t>
            </a:r>
            <a:r>
              <a:t> or </a:t>
            </a:r>
            <a:r>
              <a:rPr b="1">
                <a:latin typeface="+mn-lt"/>
                <a:ea typeface="+mn-ea"/>
                <a:cs typeface="+mn-cs"/>
                <a:sym typeface="Panton"/>
              </a:rPr>
              <a:t>tf.train.Supervisor</a:t>
            </a:r>
            <a:r>
              <a:rPr>
                <a:solidFill>
                  <a:srgbClr val="BBBBBB"/>
                </a:solidFill>
              </a:rPr>
              <a:t> </a:t>
            </a:r>
            <a:r>
              <a:t>for Asyncronous Training</a:t>
            </a:r>
          </a:p>
          <a:p>
            <a:pPr lvl="1"/>
            <a:r>
              <a:t>Takes care of initialisation</a:t>
            </a:r>
          </a:p>
          <a:p>
            <a:pPr lvl="1"/>
            <a:r>
              <a:t>Snapshotting</a:t>
            </a:r>
          </a:p>
          <a:p>
            <a:pPr lvl="1"/>
            <a:r>
              <a:t>Closing if an error occurs</a:t>
            </a:r>
          </a:p>
          <a:p>
            <a:pPr lvl="1"/>
            <a:r>
              <a:t>Hooks</a:t>
            </a:r>
          </a:p>
          <a:p>
            <a:pPr lvl="1"/>
            <a:r>
              <a:t>Summary Ops, Init Ops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b="1">
                <a:latin typeface="+mn-lt"/>
                <a:ea typeface="+mn-ea"/>
                <a:cs typeface="+mn-cs"/>
                <a:sym typeface="Panton"/>
              </a:rPr>
              <a:t>tf.train.SyncReplicaOptimizer</a:t>
            </a:r>
            <a:r>
              <a:t> for synchronous training:</a:t>
            </a:r>
          </a:p>
          <a:p>
            <a:pPr lvl="1"/>
            <a:r>
              <a:t>Also create a supervisor that takes over the role a a master between workers.</a:t>
            </a:r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2318" y="12796094"/>
            <a:ext cx="247016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2973" y="3327093"/>
            <a:ext cx="12801998" cy="5972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All Together - Server Ini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Server Init</a:t>
            </a:r>
          </a:p>
        </p:txBody>
      </p:sp>
      <p:sp>
        <p:nvSpPr>
          <p:cNvPr id="63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8317" y="12796094"/>
            <a:ext cx="25501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6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7923" y="2174809"/>
            <a:ext cx="13688154" cy="1113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All Together - Building Grap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Building Graph</a:t>
            </a:r>
          </a:p>
        </p:txBody>
      </p:sp>
      <p:sp>
        <p:nvSpPr>
          <p:cNvPr id="63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40319" y="12796094"/>
            <a:ext cx="231014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6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2455" y="2244828"/>
            <a:ext cx="14499090" cy="1096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All Together - TrainingO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TrainingOP</a:t>
            </a:r>
          </a:p>
        </p:txBody>
      </p:sp>
      <p:sp>
        <p:nvSpPr>
          <p:cNvPr id="640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8889" y="12796094"/>
            <a:ext cx="253874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6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651" y="2764564"/>
            <a:ext cx="21234698" cy="8186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22707604" y="12735746"/>
            <a:ext cx="734856" cy="40010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ED2FCA-1D41-4440-80FA-3146FA8610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10" indent="-762010">
              <a:buFont typeface="Arial" charset="0"/>
              <a:buChar char="•"/>
            </a:pPr>
            <a:r>
              <a:rPr lang="en-US" sz="4800" dirty="0"/>
              <a:t>Data Science + Dev</a:t>
            </a:r>
            <a:r>
              <a:rPr lang="en-US" sz="4800" b="1" dirty="0"/>
              <a:t>Ops</a:t>
            </a:r>
          </a:p>
          <a:p>
            <a:pPr marL="762010" indent="-762010">
              <a:buFont typeface="Arial" charset="0"/>
              <a:buChar char="•"/>
            </a:pPr>
            <a:r>
              <a:rPr lang="en-US" sz="4800" dirty="0" err="1"/>
              <a:t>Codecentric</a:t>
            </a:r>
            <a:endParaRPr lang="en-US" sz="4800" dirty="0"/>
          </a:p>
          <a:p>
            <a:pPr marL="762010" indent="-762010">
              <a:buFont typeface="Arial" charset="0"/>
              <a:buChar char="•"/>
            </a:pPr>
            <a:r>
              <a:rPr lang="en-US" sz="4800" dirty="0"/>
              <a:t>CKA</a:t>
            </a:r>
          </a:p>
          <a:p>
            <a:pPr marL="762010" indent="-762010">
              <a:buFont typeface="Arial" charset="0"/>
              <a:buChar char="•"/>
            </a:pPr>
            <a:r>
              <a:rPr lang="en-US" sz="4800" dirty="0" err="1"/>
              <a:t>Twiiter</a:t>
            </a:r>
            <a:r>
              <a:rPr lang="en-US" sz="4800" dirty="0"/>
              <a:t>: @</a:t>
            </a:r>
            <a:r>
              <a:rPr lang="en-US" sz="4800" dirty="0" err="1"/>
              <a:t>krallistic</a:t>
            </a:r>
            <a:endParaRPr lang="en-US" sz="4800" dirty="0"/>
          </a:p>
          <a:p>
            <a:pPr marL="762010" indent="-762010">
              <a:buFont typeface="Arial" charset="0"/>
              <a:buChar char="•"/>
            </a:pPr>
            <a:r>
              <a:rPr lang="en-US" sz="4800" dirty="0" err="1"/>
              <a:t>Github</a:t>
            </a:r>
            <a:r>
              <a:rPr lang="en-US" sz="4800" dirty="0"/>
              <a:t>: 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krallistic</a:t>
            </a:r>
            <a:endParaRPr lang="en-US" sz="4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99" y="8308448"/>
            <a:ext cx="4447061" cy="4427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t="7310" r="12048" b="2560"/>
          <a:stretch/>
        </p:blipFill>
        <p:spPr>
          <a:xfrm>
            <a:off x="9570867" y="1195853"/>
            <a:ext cx="14112000" cy="11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3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All Together - Session &amp; Trai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Session &amp; Training</a:t>
            </a:r>
          </a:p>
        </p:txBody>
      </p:sp>
      <p:sp>
        <p:nvSpPr>
          <p:cNvPr id="64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8317" y="12796094"/>
            <a:ext cx="25501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6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5300" y="2243704"/>
            <a:ext cx="15333400" cy="10702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icture Placeholder 13" descr="Picture Placeholder 1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10" b="12510"/>
          <a:stretch>
            <a:fillRect/>
          </a:stretch>
        </p:blipFill>
        <p:spPr>
          <a:xfrm>
            <a:off x="4960" y="-3374"/>
            <a:ext cx="24374142" cy="13722599"/>
          </a:xfrm>
          <a:prstGeom prst="rect">
            <a:avLst/>
          </a:prstGeom>
        </p:spPr>
      </p:pic>
      <p:sp>
        <p:nvSpPr>
          <p:cNvPr id="64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4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50" name="Slide Number Placeholder 5"/>
          <p:cNvSpPr>
            <a:spLocks noGrp="1"/>
          </p:cNvSpPr>
          <p:nvPr>
            <p:ph type="sldNum" sz="quarter" idx="2"/>
          </p:nvPr>
        </p:nvSpPr>
        <p:spPr>
          <a:xfrm>
            <a:off x="23403851" y="12789744"/>
            <a:ext cx="303950" cy="292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653" name="Group 13"/>
          <p:cNvGrpSpPr/>
          <p:nvPr/>
        </p:nvGrpSpPr>
        <p:grpSpPr>
          <a:xfrm>
            <a:off x="4959" y="4695766"/>
            <a:ext cx="12196566" cy="4324318"/>
            <a:chOff x="0" y="0"/>
            <a:chExt cx="8785021" cy="4324317"/>
          </a:xfrm>
        </p:grpSpPr>
        <p:sp>
          <p:nvSpPr>
            <p:cNvPr id="651" name="Rectangle 4"/>
            <p:cNvSpPr/>
            <p:nvPr/>
          </p:nvSpPr>
          <p:spPr>
            <a:xfrm>
              <a:off x="8509285" y="-1"/>
              <a:ext cx="275737" cy="43243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52" name="Rectangle 5"/>
            <p:cNvSpPr/>
            <p:nvPr/>
          </p:nvSpPr>
          <p:spPr>
            <a:xfrm>
              <a:off x="0" y="-1"/>
              <a:ext cx="8540418" cy="4324319"/>
            </a:xfrm>
            <a:prstGeom prst="rect">
              <a:avLst/>
            </a:prstGeom>
            <a:solidFill>
              <a:schemeClr val="accent1">
                <a:alpha val="8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655" name="TextBox 9"/>
          <p:cNvSpPr/>
          <p:nvPr/>
        </p:nvSpPr>
        <p:spPr>
          <a:xfrm>
            <a:off x="1065466" y="7120994"/>
            <a:ext cx="7327901" cy="304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7213">
              <a:lnSpc>
                <a:spcPct val="110000"/>
              </a:lnSpc>
              <a:defRPr sz="20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56" name="Content Placeholder 3"/>
          <p:cNvSpPr/>
          <p:nvPr/>
        </p:nvSpPr>
        <p:spPr>
          <a:xfrm>
            <a:off x="1077474" y="6165622"/>
            <a:ext cx="6603797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Title 1"/>
          <p:cNvSpPr/>
          <p:nvPr/>
        </p:nvSpPr>
        <p:spPr>
          <a:xfrm>
            <a:off x="848874" y="6165622"/>
            <a:ext cx="17236979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Tensorflow</a:t>
            </a:r>
            <a:r>
              <a:rPr lang="en-US" dirty="0" smtClean="0"/>
              <a:t> on Kubernetes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roup 119"/>
          <p:cNvGrpSpPr/>
          <p:nvPr/>
        </p:nvGrpSpPr>
        <p:grpSpPr>
          <a:xfrm>
            <a:off x="19573450" y="9172160"/>
            <a:ext cx="529891" cy="529891"/>
            <a:chOff x="0" y="0"/>
            <a:chExt cx="529889" cy="529889"/>
          </a:xfrm>
        </p:grpSpPr>
        <p:sp>
          <p:nvSpPr>
            <p:cNvPr id="659" name="Freeform 10"/>
            <p:cNvSpPr/>
            <p:nvPr/>
          </p:nvSpPr>
          <p:spPr>
            <a:xfrm>
              <a:off x="0" y="0"/>
              <a:ext cx="529890" cy="52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41"/>
                  </a:moveTo>
                  <a:cubicBezTo>
                    <a:pt x="21600" y="16726"/>
                    <a:pt x="16726" y="21600"/>
                    <a:pt x="10759" y="21600"/>
                  </a:cubicBezTo>
                  <a:cubicBezTo>
                    <a:pt x="4792" y="21600"/>
                    <a:pt x="0" y="16726"/>
                    <a:pt x="0" y="10841"/>
                  </a:cubicBezTo>
                  <a:cubicBezTo>
                    <a:pt x="0" y="4874"/>
                    <a:pt x="4792" y="0"/>
                    <a:pt x="10759" y="0"/>
                  </a:cubicBezTo>
                  <a:cubicBezTo>
                    <a:pt x="16726" y="0"/>
                    <a:pt x="21600" y="4874"/>
                    <a:pt x="21600" y="10841"/>
                  </a:cubicBezTo>
                </a:path>
              </a:pathLst>
            </a:custGeom>
            <a:solidFill>
              <a:srgbClr val="3DD1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0" name="Freeform 11"/>
            <p:cNvSpPr/>
            <p:nvPr/>
          </p:nvSpPr>
          <p:spPr>
            <a:xfrm>
              <a:off x="101599" y="100012"/>
              <a:ext cx="326691" cy="32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6" y="13765"/>
                  </a:moveTo>
                  <a:cubicBezTo>
                    <a:pt x="16294" y="13765"/>
                    <a:pt x="15273" y="14334"/>
                    <a:pt x="14541" y="15210"/>
                  </a:cubicBezTo>
                  <a:cubicBezTo>
                    <a:pt x="7792" y="11883"/>
                    <a:pt x="7792" y="11883"/>
                    <a:pt x="7792" y="11883"/>
                  </a:cubicBezTo>
                  <a:cubicBezTo>
                    <a:pt x="7792" y="11446"/>
                    <a:pt x="7947" y="11161"/>
                    <a:pt x="7947" y="10855"/>
                  </a:cubicBezTo>
                  <a:cubicBezTo>
                    <a:pt x="7947" y="10439"/>
                    <a:pt x="7792" y="10001"/>
                    <a:pt x="7792" y="9695"/>
                  </a:cubicBezTo>
                  <a:cubicBezTo>
                    <a:pt x="14541" y="6215"/>
                    <a:pt x="14541" y="6215"/>
                    <a:pt x="14541" y="6215"/>
                  </a:cubicBezTo>
                  <a:cubicBezTo>
                    <a:pt x="15118" y="7244"/>
                    <a:pt x="16294" y="7813"/>
                    <a:pt x="17626" y="7813"/>
                  </a:cubicBezTo>
                  <a:cubicBezTo>
                    <a:pt x="19824" y="7813"/>
                    <a:pt x="21600" y="6084"/>
                    <a:pt x="21600" y="3895"/>
                  </a:cubicBezTo>
                  <a:cubicBezTo>
                    <a:pt x="21600" y="1729"/>
                    <a:pt x="19824" y="0"/>
                    <a:pt x="17626" y="0"/>
                  </a:cubicBezTo>
                  <a:cubicBezTo>
                    <a:pt x="15406" y="0"/>
                    <a:pt x="13653" y="1729"/>
                    <a:pt x="13653" y="3895"/>
                  </a:cubicBezTo>
                  <a:cubicBezTo>
                    <a:pt x="13653" y="4333"/>
                    <a:pt x="13653" y="4640"/>
                    <a:pt x="13808" y="4924"/>
                  </a:cubicBezTo>
                  <a:cubicBezTo>
                    <a:pt x="7059" y="8404"/>
                    <a:pt x="7059" y="8404"/>
                    <a:pt x="7059" y="8404"/>
                  </a:cubicBezTo>
                  <a:cubicBezTo>
                    <a:pt x="6327" y="7375"/>
                    <a:pt x="5150" y="6806"/>
                    <a:pt x="3974" y="6806"/>
                  </a:cubicBezTo>
                  <a:cubicBezTo>
                    <a:pt x="1754" y="6806"/>
                    <a:pt x="0" y="8688"/>
                    <a:pt x="0" y="10855"/>
                  </a:cubicBezTo>
                  <a:cubicBezTo>
                    <a:pt x="0" y="12890"/>
                    <a:pt x="1754" y="14772"/>
                    <a:pt x="3974" y="14772"/>
                  </a:cubicBezTo>
                  <a:cubicBezTo>
                    <a:pt x="5283" y="14772"/>
                    <a:pt x="6327" y="14050"/>
                    <a:pt x="7059" y="13174"/>
                  </a:cubicBezTo>
                  <a:cubicBezTo>
                    <a:pt x="13808" y="16523"/>
                    <a:pt x="13808" y="16523"/>
                    <a:pt x="13808" y="16523"/>
                  </a:cubicBezTo>
                  <a:cubicBezTo>
                    <a:pt x="13808" y="16960"/>
                    <a:pt x="13653" y="17245"/>
                    <a:pt x="13653" y="17683"/>
                  </a:cubicBezTo>
                  <a:cubicBezTo>
                    <a:pt x="13653" y="19849"/>
                    <a:pt x="15406" y="21600"/>
                    <a:pt x="17626" y="21600"/>
                  </a:cubicBezTo>
                  <a:cubicBezTo>
                    <a:pt x="19824" y="21600"/>
                    <a:pt x="21600" y="19849"/>
                    <a:pt x="21600" y="17683"/>
                  </a:cubicBezTo>
                  <a:cubicBezTo>
                    <a:pt x="21600" y="15494"/>
                    <a:pt x="19824" y="13765"/>
                    <a:pt x="17626" y="137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662" name="Packag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Packaging</a:t>
            </a:r>
          </a:p>
          <a:p>
            <a:pPr lvl="1">
              <a:defRPr sz="7000"/>
            </a:pPr>
            <a:endParaRPr/>
          </a:p>
        </p:txBody>
      </p:sp>
      <p:sp>
        <p:nvSpPr>
          <p:cNvPr id="663" name="The Application (and all its) dependencies needs to be packaged into a deployabl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Application (and all its) dependencies needs to be packaged into a </a:t>
            </a:r>
            <a:r>
              <a:rPr dirty="0" smtClean="0"/>
              <a:t>deployable</a:t>
            </a:r>
            <a:r>
              <a:rPr lang="en-US" dirty="0" smtClean="0"/>
              <a:t> artefact</a:t>
            </a:r>
            <a:endParaRPr dirty="0"/>
          </a:p>
          <a:p>
            <a:r>
              <a:rPr dirty="0"/>
              <a:t>Wheels</a:t>
            </a:r>
          </a:p>
          <a:p>
            <a:pPr lvl="1"/>
            <a:r>
              <a:rPr dirty="0"/>
              <a:t>Code into deployable </a:t>
            </a:r>
            <a:r>
              <a:rPr lang="en-US" dirty="0" smtClean="0"/>
              <a:t>a</a:t>
            </a:r>
            <a:r>
              <a:rPr dirty="0" smtClean="0"/>
              <a:t>rtefact </a:t>
            </a:r>
            <a:r>
              <a:rPr dirty="0"/>
              <a:t>with defined dependencies</a:t>
            </a:r>
          </a:p>
          <a:p>
            <a:pPr lvl="1"/>
            <a:r>
              <a:rPr dirty="0"/>
              <a:t>Dependent on runtime</a:t>
            </a:r>
          </a:p>
          <a:p>
            <a:r>
              <a:rPr dirty="0"/>
              <a:t>Container</a:t>
            </a:r>
          </a:p>
          <a:p>
            <a:pPr lvl="1"/>
            <a:r>
              <a:rPr dirty="0"/>
              <a:t>Build Image with runtime, dependencies and code</a:t>
            </a:r>
          </a:p>
          <a:p>
            <a:pPr lvl="1"/>
            <a:r>
              <a:rPr dirty="0"/>
              <a:t>Additional Tooling for building and running required (Docker)</a:t>
            </a:r>
          </a:p>
        </p:txBody>
      </p:sp>
      <p:sp>
        <p:nvSpPr>
          <p:cNvPr id="66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1746" y="12796094"/>
            <a:ext cx="2481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673" name="Group 130"/>
          <p:cNvGrpSpPr/>
          <p:nvPr/>
        </p:nvGrpSpPr>
        <p:grpSpPr>
          <a:xfrm>
            <a:off x="17912450" y="9591068"/>
            <a:ext cx="2714291" cy="2042779"/>
            <a:chOff x="0" y="0"/>
            <a:chExt cx="2714289" cy="2042777"/>
          </a:xfrm>
        </p:grpSpPr>
        <p:sp>
          <p:nvSpPr>
            <p:cNvPr id="665" name="Freeform 21"/>
            <p:cNvSpPr/>
            <p:nvPr/>
          </p:nvSpPr>
          <p:spPr>
            <a:xfrm>
              <a:off x="122237" y="1555749"/>
              <a:ext cx="2123740" cy="423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0" y="10740"/>
                  </a:lnTo>
                  <a:lnTo>
                    <a:pt x="10812" y="21600"/>
                  </a:lnTo>
                  <a:lnTo>
                    <a:pt x="21600" y="10740"/>
                  </a:lnTo>
                  <a:lnTo>
                    <a:pt x="10812" y="0"/>
                  </a:lnTo>
                </a:path>
              </a:pathLst>
            </a:custGeom>
            <a:solidFill>
              <a:srgbClr val="A68C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6" name="Freeform 23"/>
            <p:cNvSpPr/>
            <p:nvPr/>
          </p:nvSpPr>
          <p:spPr>
            <a:xfrm>
              <a:off x="1185862" y="149224"/>
              <a:ext cx="1060115" cy="189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8454"/>
                  </a:lnTo>
                  <a:lnTo>
                    <a:pt x="0" y="21600"/>
                  </a:lnTo>
                  <a:lnTo>
                    <a:pt x="0" y="1700"/>
                  </a:lnTo>
                  <a:lnTo>
                    <a:pt x="21600" y="0"/>
                  </a:lnTo>
                </a:path>
              </a:pathLst>
            </a:custGeom>
            <a:solidFill>
              <a:srgbClr val="AF93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7" name="Freeform 24"/>
            <p:cNvSpPr/>
            <p:nvPr/>
          </p:nvSpPr>
          <p:spPr>
            <a:xfrm>
              <a:off x="1185862" y="0"/>
              <a:ext cx="1060115" cy="29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solidFill>
              <a:srgbClr val="6C54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8" name="Freeform 25"/>
            <p:cNvSpPr/>
            <p:nvPr/>
          </p:nvSpPr>
          <p:spPr>
            <a:xfrm>
              <a:off x="122237" y="0"/>
              <a:ext cx="1061703" cy="29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10800"/>
                  </a:lnTo>
                </a:path>
              </a:pathLst>
            </a:custGeom>
            <a:solidFill>
              <a:srgbClr val="A68C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9" name="Freeform 26"/>
            <p:cNvSpPr/>
            <p:nvPr/>
          </p:nvSpPr>
          <p:spPr>
            <a:xfrm>
              <a:off x="1185862" y="244474"/>
              <a:ext cx="1060115" cy="7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562"/>
                  </a:lnTo>
                  <a:lnTo>
                    <a:pt x="9415" y="21600"/>
                  </a:lnTo>
                  <a:lnTo>
                    <a:pt x="21600" y="17366"/>
                  </a:lnTo>
                  <a:lnTo>
                    <a:pt x="21600" y="0"/>
                  </a:lnTo>
                </a:path>
              </a:pathLst>
            </a:custGeom>
            <a:solidFill>
              <a:srgbClr val="6C54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0" name="Freeform 27"/>
            <p:cNvSpPr/>
            <p:nvPr/>
          </p:nvSpPr>
          <p:spPr>
            <a:xfrm>
              <a:off x="1185862" y="149224"/>
              <a:ext cx="1528428" cy="720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57"/>
                  </a:moveTo>
                  <a:lnTo>
                    <a:pt x="8098" y="21600"/>
                  </a:lnTo>
                  <a:lnTo>
                    <a:pt x="21600" y="14032"/>
                  </a:lnTo>
                  <a:lnTo>
                    <a:pt x="14977" y="0"/>
                  </a:lnTo>
                  <a:lnTo>
                    <a:pt x="0" y="4457"/>
                  </a:lnTo>
                </a:path>
              </a:pathLst>
            </a:custGeom>
            <a:solidFill>
              <a:srgbClr val="BFA2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1" name="Freeform 28"/>
            <p:cNvSpPr/>
            <p:nvPr/>
          </p:nvSpPr>
          <p:spPr>
            <a:xfrm>
              <a:off x="0" y="149224"/>
              <a:ext cx="120320" cy="6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99" y="84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0"/>
                  </a:lnTo>
                </a:path>
              </a:pathLst>
            </a:custGeom>
            <a:solidFill>
              <a:srgbClr val="A68C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2" name="Freeform 22"/>
            <p:cNvSpPr/>
            <p:nvPr/>
          </p:nvSpPr>
          <p:spPr>
            <a:xfrm>
              <a:off x="122237" y="149224"/>
              <a:ext cx="1061703" cy="189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00"/>
                  </a:moveTo>
                  <a:lnTo>
                    <a:pt x="21600" y="21600"/>
                  </a:lnTo>
                  <a:lnTo>
                    <a:pt x="0" y="18454"/>
                  </a:lnTo>
                  <a:lnTo>
                    <a:pt x="0" y="0"/>
                  </a:lnTo>
                  <a:lnTo>
                    <a:pt x="21600" y="1700"/>
                  </a:lnTo>
                </a:path>
              </a:pathLst>
            </a:custGeom>
            <a:solidFill>
              <a:srgbClr val="745B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674" name="Freeform 4"/>
          <p:cNvSpPr/>
          <p:nvPr/>
        </p:nvSpPr>
        <p:spPr>
          <a:xfrm>
            <a:off x="19280140" y="7992149"/>
            <a:ext cx="1158541" cy="1155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3"/>
                </a:moveTo>
                <a:cubicBezTo>
                  <a:pt x="21600" y="16782"/>
                  <a:pt x="16749" y="21600"/>
                  <a:pt x="10778" y="21600"/>
                </a:cubicBezTo>
                <a:cubicBezTo>
                  <a:pt x="4851" y="21600"/>
                  <a:pt x="0" y="16782"/>
                  <a:pt x="0" y="10803"/>
                </a:cubicBezTo>
                <a:cubicBezTo>
                  <a:pt x="0" y="4818"/>
                  <a:pt x="4851" y="0"/>
                  <a:pt x="10778" y="0"/>
                </a:cubicBezTo>
                <a:cubicBezTo>
                  <a:pt x="16749" y="0"/>
                  <a:pt x="21600" y="4818"/>
                  <a:pt x="21600" y="1080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5" name="Freeform 5"/>
          <p:cNvSpPr/>
          <p:nvPr/>
        </p:nvSpPr>
        <p:spPr>
          <a:xfrm>
            <a:off x="19853228" y="8550077"/>
            <a:ext cx="337126" cy="358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0" h="20238" extrusionOk="0">
                <a:moveTo>
                  <a:pt x="19001" y="8492"/>
                </a:moveTo>
                <a:cubicBezTo>
                  <a:pt x="12120" y="1968"/>
                  <a:pt x="12120" y="1968"/>
                  <a:pt x="12120" y="1968"/>
                </a:cubicBezTo>
                <a:cubicBezTo>
                  <a:pt x="9355" y="-554"/>
                  <a:pt x="4948" y="-668"/>
                  <a:pt x="2204" y="1721"/>
                </a:cubicBezTo>
                <a:cubicBezTo>
                  <a:pt x="125" y="3599"/>
                  <a:pt x="125" y="3599"/>
                  <a:pt x="125" y="3599"/>
                </a:cubicBezTo>
                <a:cubicBezTo>
                  <a:pt x="125" y="3599"/>
                  <a:pt x="125" y="3599"/>
                  <a:pt x="0" y="3599"/>
                </a:cubicBezTo>
                <a:cubicBezTo>
                  <a:pt x="3035" y="6481"/>
                  <a:pt x="3035" y="6481"/>
                  <a:pt x="3035" y="6481"/>
                </a:cubicBezTo>
                <a:cubicBezTo>
                  <a:pt x="3035" y="6481"/>
                  <a:pt x="3035" y="6481"/>
                  <a:pt x="3160" y="6481"/>
                </a:cubicBezTo>
                <a:cubicBezTo>
                  <a:pt x="5239" y="4604"/>
                  <a:pt x="5239" y="4604"/>
                  <a:pt x="5239" y="4604"/>
                </a:cubicBezTo>
                <a:cubicBezTo>
                  <a:pt x="6341" y="3732"/>
                  <a:pt x="7983" y="3732"/>
                  <a:pt x="8939" y="4737"/>
                </a:cubicBezTo>
                <a:cubicBezTo>
                  <a:pt x="15821" y="11260"/>
                  <a:pt x="15821" y="11260"/>
                  <a:pt x="15821" y="11260"/>
                </a:cubicBezTo>
                <a:cubicBezTo>
                  <a:pt x="16798" y="12133"/>
                  <a:pt x="16798" y="13650"/>
                  <a:pt x="15821" y="14655"/>
                </a:cubicBezTo>
                <a:cubicBezTo>
                  <a:pt x="14594" y="15660"/>
                  <a:pt x="14594" y="15660"/>
                  <a:pt x="14594" y="15660"/>
                </a:cubicBezTo>
                <a:cubicBezTo>
                  <a:pt x="13617" y="16532"/>
                  <a:pt x="11829" y="16532"/>
                  <a:pt x="10873" y="15527"/>
                </a:cubicBezTo>
                <a:cubicBezTo>
                  <a:pt x="7838" y="12645"/>
                  <a:pt x="7838" y="12645"/>
                  <a:pt x="7838" y="12645"/>
                </a:cubicBezTo>
                <a:cubicBezTo>
                  <a:pt x="6341" y="13384"/>
                  <a:pt x="4678" y="13764"/>
                  <a:pt x="3035" y="13764"/>
                </a:cubicBezTo>
                <a:cubicBezTo>
                  <a:pt x="7713" y="18296"/>
                  <a:pt x="7713" y="18296"/>
                  <a:pt x="7713" y="18296"/>
                </a:cubicBezTo>
                <a:cubicBezTo>
                  <a:pt x="10457" y="20799"/>
                  <a:pt x="14864" y="20932"/>
                  <a:pt x="17608" y="18410"/>
                </a:cubicBezTo>
                <a:cubicBezTo>
                  <a:pt x="18710" y="17405"/>
                  <a:pt x="18710" y="17405"/>
                  <a:pt x="18710" y="17405"/>
                </a:cubicBezTo>
                <a:cubicBezTo>
                  <a:pt x="21475" y="15015"/>
                  <a:pt x="21600" y="11014"/>
                  <a:pt x="19001" y="84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6" name="Freeform 6"/>
          <p:cNvSpPr/>
          <p:nvPr/>
        </p:nvSpPr>
        <p:spPr>
          <a:xfrm>
            <a:off x="19528614" y="8228031"/>
            <a:ext cx="353618" cy="341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34" h="20864" extrusionOk="0">
                <a:moveTo>
                  <a:pt x="4650" y="6138"/>
                </a:moveTo>
                <a:cubicBezTo>
                  <a:pt x="5801" y="4934"/>
                  <a:pt x="5801" y="4934"/>
                  <a:pt x="5801" y="4934"/>
                </a:cubicBezTo>
                <a:cubicBezTo>
                  <a:pt x="6683" y="3976"/>
                  <a:pt x="8333" y="3976"/>
                  <a:pt x="9235" y="5057"/>
                </a:cubicBezTo>
                <a:cubicBezTo>
                  <a:pt x="15584" y="12093"/>
                  <a:pt x="15584" y="12093"/>
                  <a:pt x="15584" y="12093"/>
                </a:cubicBezTo>
                <a:cubicBezTo>
                  <a:pt x="16467" y="13174"/>
                  <a:pt x="16467" y="14786"/>
                  <a:pt x="15584" y="15724"/>
                </a:cubicBezTo>
                <a:cubicBezTo>
                  <a:pt x="13551" y="17764"/>
                  <a:pt x="13551" y="17764"/>
                  <a:pt x="13551" y="17764"/>
                </a:cubicBezTo>
                <a:cubicBezTo>
                  <a:pt x="16351" y="20864"/>
                  <a:pt x="16351" y="20864"/>
                  <a:pt x="16351" y="20864"/>
                </a:cubicBezTo>
                <a:cubicBezTo>
                  <a:pt x="16351" y="20864"/>
                  <a:pt x="16351" y="20864"/>
                  <a:pt x="16351" y="20742"/>
                </a:cubicBezTo>
                <a:cubicBezTo>
                  <a:pt x="18251" y="18845"/>
                  <a:pt x="18251" y="18845"/>
                  <a:pt x="18251" y="18845"/>
                </a:cubicBezTo>
                <a:cubicBezTo>
                  <a:pt x="20783" y="16132"/>
                  <a:pt x="20917" y="11808"/>
                  <a:pt x="18500" y="9116"/>
                </a:cubicBezTo>
                <a:cubicBezTo>
                  <a:pt x="12150" y="2099"/>
                  <a:pt x="12150" y="2099"/>
                  <a:pt x="12150" y="2099"/>
                </a:cubicBezTo>
                <a:cubicBezTo>
                  <a:pt x="9618" y="-614"/>
                  <a:pt x="5551" y="-736"/>
                  <a:pt x="3000" y="1956"/>
                </a:cubicBezTo>
                <a:cubicBezTo>
                  <a:pt x="1983" y="3037"/>
                  <a:pt x="1983" y="3037"/>
                  <a:pt x="1983" y="3037"/>
                </a:cubicBezTo>
                <a:cubicBezTo>
                  <a:pt x="-549" y="5607"/>
                  <a:pt x="-683" y="9931"/>
                  <a:pt x="1734" y="12624"/>
                </a:cubicBezTo>
                <a:cubicBezTo>
                  <a:pt x="6184" y="17621"/>
                  <a:pt x="6184" y="17621"/>
                  <a:pt x="6184" y="17621"/>
                </a:cubicBezTo>
                <a:cubicBezTo>
                  <a:pt x="6184" y="15867"/>
                  <a:pt x="6683" y="14256"/>
                  <a:pt x="7451" y="12889"/>
                </a:cubicBezTo>
                <a:cubicBezTo>
                  <a:pt x="4650" y="9789"/>
                  <a:pt x="4650" y="9789"/>
                  <a:pt x="4650" y="9789"/>
                </a:cubicBezTo>
                <a:cubicBezTo>
                  <a:pt x="3767" y="8708"/>
                  <a:pt x="3767" y="7096"/>
                  <a:pt x="4650" y="61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7" name="Freeform 7"/>
          <p:cNvSpPr/>
          <p:nvPr/>
        </p:nvSpPr>
        <p:spPr>
          <a:xfrm>
            <a:off x="19669910" y="8409661"/>
            <a:ext cx="336971" cy="34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1" h="20893" extrusionOk="0">
                <a:moveTo>
                  <a:pt x="20861" y="16946"/>
                </a:moveTo>
                <a:cubicBezTo>
                  <a:pt x="17829" y="14004"/>
                  <a:pt x="17829" y="14004"/>
                  <a:pt x="17829" y="14004"/>
                </a:cubicBezTo>
                <a:cubicBezTo>
                  <a:pt x="15627" y="15999"/>
                  <a:pt x="15627" y="15999"/>
                  <a:pt x="15627" y="15999"/>
                </a:cubicBezTo>
                <a:cubicBezTo>
                  <a:pt x="14672" y="16946"/>
                  <a:pt x="13010" y="16946"/>
                  <a:pt x="11909" y="15878"/>
                </a:cubicBezTo>
                <a:cubicBezTo>
                  <a:pt x="5035" y="8926"/>
                  <a:pt x="5035" y="8926"/>
                  <a:pt x="5035" y="8926"/>
                </a:cubicBezTo>
                <a:cubicBezTo>
                  <a:pt x="4079" y="7999"/>
                  <a:pt x="4079" y="6407"/>
                  <a:pt x="5180" y="5340"/>
                </a:cubicBezTo>
                <a:cubicBezTo>
                  <a:pt x="7652" y="3063"/>
                  <a:pt x="7652" y="3063"/>
                  <a:pt x="7652" y="3063"/>
                </a:cubicBezTo>
                <a:cubicBezTo>
                  <a:pt x="4619" y="0"/>
                  <a:pt x="4619" y="0"/>
                  <a:pt x="4619" y="0"/>
                </a:cubicBezTo>
                <a:cubicBezTo>
                  <a:pt x="2148" y="2398"/>
                  <a:pt x="2148" y="2398"/>
                  <a:pt x="2148" y="2398"/>
                </a:cubicBezTo>
                <a:cubicBezTo>
                  <a:pt x="-594" y="4937"/>
                  <a:pt x="-739" y="9208"/>
                  <a:pt x="1878" y="11868"/>
                </a:cubicBezTo>
                <a:cubicBezTo>
                  <a:pt x="8898" y="18799"/>
                  <a:pt x="8898" y="18799"/>
                  <a:pt x="8898" y="18799"/>
                </a:cubicBezTo>
                <a:cubicBezTo>
                  <a:pt x="11494" y="21479"/>
                  <a:pt x="15897" y="21600"/>
                  <a:pt x="18659" y="19081"/>
                </a:cubicBezTo>
                <a:lnTo>
                  <a:pt x="20861" y="1694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80" name="Group 123"/>
          <p:cNvGrpSpPr/>
          <p:nvPr/>
        </p:nvGrpSpPr>
        <p:grpSpPr>
          <a:xfrm>
            <a:off x="18419782" y="8714777"/>
            <a:ext cx="591803" cy="591803"/>
            <a:chOff x="0" y="0"/>
            <a:chExt cx="591802" cy="591801"/>
          </a:xfrm>
        </p:grpSpPr>
        <p:sp>
          <p:nvSpPr>
            <p:cNvPr id="678" name="Freeform 40"/>
            <p:cNvSpPr/>
            <p:nvPr/>
          </p:nvSpPr>
          <p:spPr>
            <a:xfrm>
              <a:off x="0" y="0"/>
              <a:ext cx="591803" cy="591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63"/>
                  </a:moveTo>
                  <a:cubicBezTo>
                    <a:pt x="21600" y="16750"/>
                    <a:pt x="16750" y="21600"/>
                    <a:pt x="10763" y="21600"/>
                  </a:cubicBezTo>
                  <a:cubicBezTo>
                    <a:pt x="4850" y="21600"/>
                    <a:pt x="0" y="16750"/>
                    <a:pt x="0" y="10763"/>
                  </a:cubicBezTo>
                  <a:cubicBezTo>
                    <a:pt x="0" y="4850"/>
                    <a:pt x="4850" y="0"/>
                    <a:pt x="10763" y="0"/>
                  </a:cubicBezTo>
                  <a:cubicBezTo>
                    <a:pt x="16750" y="0"/>
                    <a:pt x="21600" y="4850"/>
                    <a:pt x="21600" y="10763"/>
                  </a:cubicBezTo>
                </a:path>
              </a:pathLst>
            </a:custGeom>
            <a:solidFill>
              <a:srgbClr val="4BE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9" name="Freeform 41"/>
            <p:cNvSpPr/>
            <p:nvPr/>
          </p:nvSpPr>
          <p:spPr>
            <a:xfrm>
              <a:off x="120649" y="120649"/>
              <a:ext cx="352092" cy="350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9518"/>
                  </a:moveTo>
                  <a:cubicBezTo>
                    <a:pt x="20226" y="9108"/>
                    <a:pt x="20226" y="9108"/>
                    <a:pt x="20226" y="9108"/>
                  </a:cubicBezTo>
                  <a:cubicBezTo>
                    <a:pt x="19959" y="7754"/>
                    <a:pt x="19549" y="6523"/>
                    <a:pt x="18749" y="5436"/>
                  </a:cubicBezTo>
                  <a:cubicBezTo>
                    <a:pt x="19282" y="4082"/>
                    <a:pt x="19282" y="4082"/>
                    <a:pt x="19282" y="4082"/>
                  </a:cubicBezTo>
                  <a:cubicBezTo>
                    <a:pt x="19282" y="4082"/>
                    <a:pt x="19282" y="4082"/>
                    <a:pt x="19282" y="3959"/>
                  </a:cubicBezTo>
                  <a:cubicBezTo>
                    <a:pt x="18462" y="3138"/>
                    <a:pt x="18462" y="3138"/>
                    <a:pt x="18462" y="3138"/>
                  </a:cubicBezTo>
                  <a:cubicBezTo>
                    <a:pt x="17662" y="2318"/>
                    <a:pt x="17662" y="2318"/>
                    <a:pt x="17662" y="2318"/>
                  </a:cubicBezTo>
                  <a:lnTo>
                    <a:pt x="17518" y="2318"/>
                  </a:lnTo>
                  <a:cubicBezTo>
                    <a:pt x="16287" y="2872"/>
                    <a:pt x="16287" y="2872"/>
                    <a:pt x="16287" y="2872"/>
                  </a:cubicBezTo>
                  <a:cubicBezTo>
                    <a:pt x="15200" y="2174"/>
                    <a:pt x="13990" y="1641"/>
                    <a:pt x="12615" y="1374"/>
                  </a:cubicBezTo>
                  <a:cubicBezTo>
                    <a:pt x="12082" y="0"/>
                    <a:pt x="12082" y="0"/>
                    <a:pt x="12082" y="0"/>
                  </a:cubicBezTo>
                  <a:lnTo>
                    <a:pt x="11938" y="0"/>
                  </a:lnTo>
                  <a:cubicBezTo>
                    <a:pt x="10851" y="0"/>
                    <a:pt x="10851" y="0"/>
                    <a:pt x="10851" y="0"/>
                  </a:cubicBezTo>
                  <a:cubicBezTo>
                    <a:pt x="9641" y="0"/>
                    <a:pt x="9641" y="0"/>
                    <a:pt x="9641" y="0"/>
                  </a:cubicBezTo>
                  <a:lnTo>
                    <a:pt x="9497" y="0"/>
                  </a:lnTo>
                  <a:cubicBezTo>
                    <a:pt x="9087" y="1374"/>
                    <a:pt x="9087" y="1374"/>
                    <a:pt x="9087" y="1374"/>
                  </a:cubicBezTo>
                  <a:cubicBezTo>
                    <a:pt x="7733" y="1497"/>
                    <a:pt x="6503" y="2051"/>
                    <a:pt x="5415" y="2872"/>
                  </a:cubicBezTo>
                  <a:cubicBezTo>
                    <a:pt x="4062" y="2318"/>
                    <a:pt x="4062" y="2318"/>
                    <a:pt x="4062" y="2318"/>
                  </a:cubicBezTo>
                  <a:lnTo>
                    <a:pt x="3938" y="2318"/>
                  </a:lnTo>
                  <a:cubicBezTo>
                    <a:pt x="3118" y="3138"/>
                    <a:pt x="3118" y="3138"/>
                    <a:pt x="3118" y="3138"/>
                  </a:cubicBezTo>
                  <a:cubicBezTo>
                    <a:pt x="2297" y="3959"/>
                    <a:pt x="2297" y="3959"/>
                    <a:pt x="2297" y="3959"/>
                  </a:cubicBezTo>
                  <a:lnTo>
                    <a:pt x="2297" y="4082"/>
                  </a:lnTo>
                  <a:cubicBezTo>
                    <a:pt x="2851" y="5313"/>
                    <a:pt x="2851" y="5313"/>
                    <a:pt x="2851" y="5313"/>
                  </a:cubicBezTo>
                  <a:cubicBezTo>
                    <a:pt x="2031" y="6400"/>
                    <a:pt x="1621" y="7610"/>
                    <a:pt x="1354" y="8985"/>
                  </a:cubicBezTo>
                  <a:cubicBezTo>
                    <a:pt x="0" y="9518"/>
                    <a:pt x="0" y="9518"/>
                    <a:pt x="0" y="9518"/>
                  </a:cubicBezTo>
                  <a:cubicBezTo>
                    <a:pt x="0" y="9518"/>
                    <a:pt x="0" y="9518"/>
                    <a:pt x="0" y="9662"/>
                  </a:cubicBezTo>
                  <a:cubicBezTo>
                    <a:pt x="0" y="10749"/>
                    <a:pt x="0" y="10749"/>
                    <a:pt x="0" y="10749"/>
                  </a:cubicBezTo>
                  <a:cubicBezTo>
                    <a:pt x="0" y="11959"/>
                    <a:pt x="0" y="11959"/>
                    <a:pt x="0" y="11959"/>
                  </a:cubicBezTo>
                  <a:cubicBezTo>
                    <a:pt x="1354" y="12513"/>
                    <a:pt x="1354" y="12513"/>
                    <a:pt x="1354" y="12513"/>
                  </a:cubicBezTo>
                  <a:cubicBezTo>
                    <a:pt x="1477" y="13867"/>
                    <a:pt x="2031" y="15077"/>
                    <a:pt x="2851" y="16164"/>
                  </a:cubicBezTo>
                  <a:cubicBezTo>
                    <a:pt x="2297" y="17538"/>
                    <a:pt x="2297" y="17538"/>
                    <a:pt x="2297" y="17538"/>
                  </a:cubicBezTo>
                  <a:cubicBezTo>
                    <a:pt x="2174" y="17538"/>
                    <a:pt x="2297" y="17538"/>
                    <a:pt x="2297" y="17662"/>
                  </a:cubicBezTo>
                  <a:cubicBezTo>
                    <a:pt x="3118" y="18482"/>
                    <a:pt x="3118" y="18482"/>
                    <a:pt x="3118" y="18482"/>
                  </a:cubicBezTo>
                  <a:cubicBezTo>
                    <a:pt x="3938" y="19303"/>
                    <a:pt x="3938" y="19303"/>
                    <a:pt x="3938" y="19303"/>
                  </a:cubicBezTo>
                  <a:cubicBezTo>
                    <a:pt x="3938" y="19303"/>
                    <a:pt x="3938" y="19303"/>
                    <a:pt x="4062" y="19303"/>
                  </a:cubicBezTo>
                  <a:cubicBezTo>
                    <a:pt x="5292" y="18749"/>
                    <a:pt x="5292" y="18749"/>
                    <a:pt x="5292" y="18749"/>
                  </a:cubicBezTo>
                  <a:cubicBezTo>
                    <a:pt x="6379" y="19426"/>
                    <a:pt x="7590" y="19979"/>
                    <a:pt x="8964" y="20246"/>
                  </a:cubicBezTo>
                  <a:cubicBezTo>
                    <a:pt x="9497" y="21477"/>
                    <a:pt x="9497" y="21477"/>
                    <a:pt x="9497" y="21477"/>
                  </a:cubicBezTo>
                  <a:cubicBezTo>
                    <a:pt x="9497" y="21600"/>
                    <a:pt x="9497" y="21600"/>
                    <a:pt x="9641" y="21600"/>
                  </a:cubicBezTo>
                  <a:cubicBezTo>
                    <a:pt x="10728" y="21600"/>
                    <a:pt x="10728" y="21600"/>
                    <a:pt x="10728" y="21600"/>
                  </a:cubicBezTo>
                  <a:cubicBezTo>
                    <a:pt x="11938" y="21600"/>
                    <a:pt x="11938" y="21600"/>
                    <a:pt x="11938" y="21600"/>
                  </a:cubicBezTo>
                  <a:cubicBezTo>
                    <a:pt x="11938" y="21600"/>
                    <a:pt x="11938" y="21600"/>
                    <a:pt x="11938" y="21477"/>
                  </a:cubicBezTo>
                  <a:cubicBezTo>
                    <a:pt x="12492" y="20246"/>
                    <a:pt x="12492" y="20246"/>
                    <a:pt x="12492" y="20246"/>
                  </a:cubicBezTo>
                  <a:cubicBezTo>
                    <a:pt x="13846" y="19979"/>
                    <a:pt x="15077" y="19569"/>
                    <a:pt x="16164" y="18749"/>
                  </a:cubicBezTo>
                  <a:cubicBezTo>
                    <a:pt x="17374" y="19303"/>
                    <a:pt x="17374" y="19303"/>
                    <a:pt x="17374" y="19303"/>
                  </a:cubicBezTo>
                  <a:cubicBezTo>
                    <a:pt x="17518" y="19303"/>
                    <a:pt x="17518" y="19303"/>
                    <a:pt x="17518" y="19303"/>
                  </a:cubicBezTo>
                  <a:cubicBezTo>
                    <a:pt x="18338" y="18482"/>
                    <a:pt x="18338" y="18482"/>
                    <a:pt x="18338" y="18482"/>
                  </a:cubicBezTo>
                  <a:cubicBezTo>
                    <a:pt x="19138" y="17662"/>
                    <a:pt x="19138" y="17662"/>
                    <a:pt x="19138" y="17662"/>
                  </a:cubicBezTo>
                  <a:cubicBezTo>
                    <a:pt x="19282" y="17662"/>
                    <a:pt x="19282" y="17538"/>
                    <a:pt x="19282" y="17538"/>
                  </a:cubicBezTo>
                  <a:cubicBezTo>
                    <a:pt x="18749" y="16308"/>
                    <a:pt x="18749" y="16308"/>
                    <a:pt x="18749" y="16308"/>
                  </a:cubicBezTo>
                  <a:cubicBezTo>
                    <a:pt x="19426" y="15221"/>
                    <a:pt x="19959" y="14010"/>
                    <a:pt x="20226" y="12636"/>
                  </a:cubicBezTo>
                  <a:cubicBezTo>
                    <a:pt x="21456" y="12103"/>
                    <a:pt x="21456" y="12103"/>
                    <a:pt x="21456" y="12103"/>
                  </a:cubicBezTo>
                  <a:cubicBezTo>
                    <a:pt x="21600" y="12103"/>
                    <a:pt x="21600" y="12103"/>
                    <a:pt x="21600" y="11959"/>
                  </a:cubicBezTo>
                  <a:cubicBezTo>
                    <a:pt x="21600" y="10872"/>
                    <a:pt x="21600" y="10872"/>
                    <a:pt x="21600" y="10872"/>
                  </a:cubicBezTo>
                  <a:cubicBezTo>
                    <a:pt x="21600" y="9662"/>
                    <a:pt x="21600" y="9662"/>
                    <a:pt x="21600" y="9662"/>
                  </a:cubicBezTo>
                  <a:cubicBezTo>
                    <a:pt x="21600" y="9662"/>
                    <a:pt x="21600" y="9662"/>
                    <a:pt x="21456" y="9518"/>
                  </a:cubicBezTo>
                  <a:close/>
                  <a:moveTo>
                    <a:pt x="10728" y="16718"/>
                  </a:moveTo>
                  <a:cubicBezTo>
                    <a:pt x="7590" y="16718"/>
                    <a:pt x="4882" y="14010"/>
                    <a:pt x="4882" y="10749"/>
                  </a:cubicBezTo>
                  <a:cubicBezTo>
                    <a:pt x="4882" y="7610"/>
                    <a:pt x="7590" y="4903"/>
                    <a:pt x="10728" y="4903"/>
                  </a:cubicBezTo>
                  <a:cubicBezTo>
                    <a:pt x="13990" y="4903"/>
                    <a:pt x="16574" y="7610"/>
                    <a:pt x="16574" y="10749"/>
                  </a:cubicBezTo>
                  <a:cubicBezTo>
                    <a:pt x="16574" y="14010"/>
                    <a:pt x="13990" y="16718"/>
                    <a:pt x="10728" y="167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grpSp>
        <p:nvGrpSpPr>
          <p:cNvPr id="683" name="Group 113"/>
          <p:cNvGrpSpPr/>
          <p:nvPr/>
        </p:nvGrpSpPr>
        <p:grpSpPr>
          <a:xfrm>
            <a:off x="17431729" y="6971711"/>
            <a:ext cx="1460166" cy="1458578"/>
            <a:chOff x="0" y="0"/>
            <a:chExt cx="1460164" cy="1458576"/>
          </a:xfrm>
        </p:grpSpPr>
        <p:sp>
          <p:nvSpPr>
            <p:cNvPr id="681" name="Freeform 2"/>
            <p:cNvSpPr/>
            <p:nvPr/>
          </p:nvSpPr>
          <p:spPr>
            <a:xfrm>
              <a:off x="0" y="0"/>
              <a:ext cx="1460165" cy="145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7"/>
                  </a:moveTo>
                  <a:cubicBezTo>
                    <a:pt x="21600" y="16770"/>
                    <a:pt x="16765" y="21600"/>
                    <a:pt x="10783" y="21600"/>
                  </a:cubicBezTo>
                  <a:cubicBezTo>
                    <a:pt x="4835" y="21600"/>
                    <a:pt x="0" y="16770"/>
                    <a:pt x="0" y="10817"/>
                  </a:cubicBezTo>
                  <a:cubicBezTo>
                    <a:pt x="0" y="4835"/>
                    <a:pt x="4835" y="0"/>
                    <a:pt x="10783" y="0"/>
                  </a:cubicBezTo>
                  <a:cubicBezTo>
                    <a:pt x="16765" y="0"/>
                    <a:pt x="21600" y="4835"/>
                    <a:pt x="21600" y="10817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82" name="Freeform 3"/>
            <p:cNvSpPr/>
            <p:nvPr/>
          </p:nvSpPr>
          <p:spPr>
            <a:xfrm>
              <a:off x="359232" y="230816"/>
              <a:ext cx="738984" cy="995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15" extrusionOk="0">
                  <a:moveTo>
                    <a:pt x="21357" y="7121"/>
                  </a:moveTo>
                  <a:cubicBezTo>
                    <a:pt x="21357" y="1134"/>
                    <a:pt x="14825" y="-285"/>
                    <a:pt x="10267" y="45"/>
                  </a:cubicBezTo>
                  <a:cubicBezTo>
                    <a:pt x="5718" y="375"/>
                    <a:pt x="1751" y="2131"/>
                    <a:pt x="1751" y="5120"/>
                  </a:cubicBezTo>
                  <a:cubicBezTo>
                    <a:pt x="1751" y="8067"/>
                    <a:pt x="1489" y="9063"/>
                    <a:pt x="1489" y="9063"/>
                  </a:cubicBezTo>
                  <a:cubicBezTo>
                    <a:pt x="2322" y="9916"/>
                    <a:pt x="2322" y="9916"/>
                    <a:pt x="2322" y="9916"/>
                  </a:cubicBezTo>
                  <a:cubicBezTo>
                    <a:pt x="2322" y="9916"/>
                    <a:pt x="-243" y="13049"/>
                    <a:pt x="18" y="13479"/>
                  </a:cubicBezTo>
                  <a:cubicBezTo>
                    <a:pt x="212" y="13909"/>
                    <a:pt x="2322" y="14189"/>
                    <a:pt x="2322" y="14189"/>
                  </a:cubicBezTo>
                  <a:cubicBezTo>
                    <a:pt x="2322" y="14189"/>
                    <a:pt x="2515" y="14383"/>
                    <a:pt x="2322" y="16426"/>
                  </a:cubicBezTo>
                  <a:cubicBezTo>
                    <a:pt x="2128" y="18698"/>
                    <a:pt x="4373" y="18799"/>
                    <a:pt x="6038" y="18605"/>
                  </a:cubicBezTo>
                  <a:cubicBezTo>
                    <a:pt x="6812" y="18512"/>
                    <a:pt x="7383" y="18419"/>
                    <a:pt x="7963" y="18326"/>
                  </a:cubicBezTo>
                  <a:cubicBezTo>
                    <a:pt x="8409" y="21315"/>
                    <a:pt x="8409" y="21315"/>
                    <a:pt x="8409" y="21315"/>
                  </a:cubicBezTo>
                  <a:cubicBezTo>
                    <a:pt x="19692" y="21315"/>
                    <a:pt x="19692" y="21315"/>
                    <a:pt x="19692" y="21315"/>
                  </a:cubicBezTo>
                  <a:cubicBezTo>
                    <a:pt x="18028" y="14949"/>
                    <a:pt x="18028" y="14949"/>
                    <a:pt x="18028" y="14949"/>
                  </a:cubicBezTo>
                  <a:cubicBezTo>
                    <a:pt x="18734" y="12906"/>
                    <a:pt x="21357" y="11673"/>
                    <a:pt x="21357" y="7121"/>
                  </a:cubicBezTo>
                  <a:close/>
                  <a:moveTo>
                    <a:pt x="8863" y="9637"/>
                  </a:moveTo>
                  <a:cubicBezTo>
                    <a:pt x="12705" y="6260"/>
                    <a:pt x="12705" y="6260"/>
                    <a:pt x="12705" y="6260"/>
                  </a:cubicBezTo>
                  <a:cubicBezTo>
                    <a:pt x="4634" y="6260"/>
                    <a:pt x="4634" y="6260"/>
                    <a:pt x="4634" y="6260"/>
                  </a:cubicBezTo>
                  <a:cubicBezTo>
                    <a:pt x="13799" y="1894"/>
                    <a:pt x="13799" y="1894"/>
                    <a:pt x="13799" y="1894"/>
                  </a:cubicBezTo>
                  <a:cubicBezTo>
                    <a:pt x="10083" y="5077"/>
                    <a:pt x="10083" y="5077"/>
                    <a:pt x="10083" y="5077"/>
                  </a:cubicBezTo>
                  <a:cubicBezTo>
                    <a:pt x="17960" y="5077"/>
                    <a:pt x="17960" y="5077"/>
                    <a:pt x="17960" y="5077"/>
                  </a:cubicBezTo>
                  <a:lnTo>
                    <a:pt x="8863" y="963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roup 42"/>
          <p:cNvGrpSpPr/>
          <p:nvPr/>
        </p:nvGrpSpPr>
        <p:grpSpPr>
          <a:xfrm>
            <a:off x="11867844" y="5846943"/>
            <a:ext cx="3896116" cy="1376857"/>
            <a:chOff x="0" y="184150"/>
            <a:chExt cx="3896114" cy="1376856"/>
          </a:xfrm>
        </p:grpSpPr>
        <p:sp>
          <p:nvSpPr>
            <p:cNvPr id="685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GPU Support</a:t>
              </a:r>
            </a:p>
          </p:txBody>
        </p:sp>
        <p:sp>
          <p:nvSpPr>
            <p:cNvPr id="686" name="Title 20"/>
            <p:cNvSpPr/>
            <p:nvPr/>
          </p:nvSpPr>
          <p:spPr>
            <a:xfrm>
              <a:off x="1587" y="645318"/>
              <a:ext cx="3894528" cy="91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92500" lnSpcReduction="10000"/>
            </a:bodyPr>
            <a:lstStyle/>
            <a:p>
              <a:pPr defTabSz="457200">
                <a:lnSpc>
                  <a:spcPct val="130000"/>
                </a:lnSpc>
                <a:defRPr sz="2400"/>
              </a:pPr>
              <a:r>
                <a:rPr dirty="0"/>
                <a:t>Alpha since 1.6</a:t>
              </a:r>
            </a:p>
            <a:p>
              <a:pPr defTabSz="457200">
                <a:lnSpc>
                  <a:spcPct val="130000"/>
                </a:lnSpc>
                <a:defRPr sz="2400"/>
              </a:pPr>
              <a:r>
                <a:rPr dirty="0"/>
                <a:t>(experimental before)</a:t>
              </a:r>
            </a:p>
          </p:txBody>
        </p:sp>
      </p:grpSp>
      <p:sp>
        <p:nvSpPr>
          <p:cNvPr id="688" name="Oval 45"/>
          <p:cNvSpPr/>
          <p:nvPr/>
        </p:nvSpPr>
        <p:spPr>
          <a:xfrm>
            <a:off x="10966144" y="5789793"/>
            <a:ext cx="709613" cy="70961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91" name="Group 46"/>
          <p:cNvGrpSpPr/>
          <p:nvPr/>
        </p:nvGrpSpPr>
        <p:grpSpPr>
          <a:xfrm>
            <a:off x="11747251" y="8097057"/>
            <a:ext cx="3950463" cy="1376858"/>
            <a:chOff x="0" y="184150"/>
            <a:chExt cx="3950461" cy="1376856"/>
          </a:xfrm>
        </p:grpSpPr>
        <p:sp>
          <p:nvSpPr>
            <p:cNvPr id="689" name="Title 20"/>
            <p:cNvSpPr/>
            <p:nvPr/>
          </p:nvSpPr>
          <p:spPr>
            <a:xfrm>
              <a:off x="0" y="184150"/>
              <a:ext cx="3950462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Huge Community </a:t>
              </a:r>
            </a:p>
          </p:txBody>
        </p:sp>
        <p:sp>
          <p:nvSpPr>
            <p:cNvPr id="690" name="Title 20"/>
            <p:cNvSpPr/>
            <p:nvPr/>
          </p:nvSpPr>
          <p:spPr>
            <a:xfrm>
              <a:off x="1587" y="645318"/>
              <a:ext cx="3162300" cy="91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92500"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One of the fastest growing community</a:t>
              </a:r>
            </a:p>
          </p:txBody>
        </p:sp>
      </p:grpSp>
      <p:sp>
        <p:nvSpPr>
          <p:cNvPr id="692" name="Oval 49"/>
          <p:cNvSpPr/>
          <p:nvPr/>
        </p:nvSpPr>
        <p:spPr>
          <a:xfrm>
            <a:off x="10845551" y="8040701"/>
            <a:ext cx="709613" cy="70961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95" name="Group 50"/>
          <p:cNvGrpSpPr/>
          <p:nvPr/>
        </p:nvGrpSpPr>
        <p:grpSpPr>
          <a:xfrm>
            <a:off x="11891963" y="10455562"/>
            <a:ext cx="3931540" cy="1376858"/>
            <a:chOff x="0" y="184150"/>
            <a:chExt cx="3931539" cy="1376856"/>
          </a:xfrm>
        </p:grpSpPr>
        <p:sp>
          <p:nvSpPr>
            <p:cNvPr id="693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Auto Scaling</a:t>
              </a:r>
            </a:p>
          </p:txBody>
        </p:sp>
        <p:sp>
          <p:nvSpPr>
            <p:cNvPr id="694" name="Title 20"/>
            <p:cNvSpPr/>
            <p:nvPr/>
          </p:nvSpPr>
          <p:spPr>
            <a:xfrm>
              <a:off x="1587" y="645318"/>
              <a:ext cx="3929953" cy="91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92500"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Build in Auto Scaling Feature based on Ultitisation</a:t>
              </a:r>
            </a:p>
          </p:txBody>
        </p:sp>
      </p:grpSp>
      <p:sp>
        <p:nvSpPr>
          <p:cNvPr id="696" name="Oval 53"/>
          <p:cNvSpPr/>
          <p:nvPr/>
        </p:nvSpPr>
        <p:spPr>
          <a:xfrm>
            <a:off x="10942025" y="10514775"/>
            <a:ext cx="709613" cy="7096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99" name="Group 23"/>
          <p:cNvGrpSpPr/>
          <p:nvPr/>
        </p:nvGrpSpPr>
        <p:grpSpPr>
          <a:xfrm>
            <a:off x="16983386" y="5846943"/>
            <a:ext cx="4255912" cy="1656103"/>
            <a:chOff x="0" y="164347"/>
            <a:chExt cx="4255910" cy="1656101"/>
          </a:xfrm>
        </p:grpSpPr>
        <p:sp>
          <p:nvSpPr>
            <p:cNvPr id="697" name="Title 20"/>
            <p:cNvSpPr/>
            <p:nvPr/>
          </p:nvSpPr>
          <p:spPr>
            <a:xfrm>
              <a:off x="0" y="164347"/>
              <a:ext cx="4255911" cy="48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11479">
                <a:defRPr sz="3239"/>
              </a:lvl1pPr>
            </a:lstStyle>
            <a:p>
              <a:r>
                <a:t>Developer friendly API</a:t>
              </a:r>
            </a:p>
          </p:txBody>
        </p:sp>
        <p:sp>
          <p:nvSpPr>
            <p:cNvPr id="698" name="Title 20"/>
            <p:cNvSpPr/>
            <p:nvPr/>
          </p:nvSpPr>
          <p:spPr>
            <a:xfrm>
              <a:off x="1416" y="575924"/>
              <a:ext cx="2822247" cy="1244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lnSpcReduction="10000"/>
            </a:bodyPr>
            <a:lstStyle>
              <a:lvl1pPr defTabSz="402336">
                <a:lnSpc>
                  <a:spcPct val="130000"/>
                </a:lnSpc>
                <a:defRPr sz="2112"/>
              </a:lvl1pPr>
            </a:lstStyle>
            <a:p>
              <a:r>
                <a:t>Quick deployments through simple and flexible API.</a:t>
              </a:r>
            </a:p>
          </p:txBody>
        </p:sp>
      </p:grpSp>
      <p:sp>
        <p:nvSpPr>
          <p:cNvPr id="700" name="Oval 26"/>
          <p:cNvSpPr/>
          <p:nvPr/>
        </p:nvSpPr>
        <p:spPr>
          <a:xfrm>
            <a:off x="16090593" y="6036012"/>
            <a:ext cx="709613" cy="70961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703" name="Group 27"/>
          <p:cNvGrpSpPr/>
          <p:nvPr/>
        </p:nvGrpSpPr>
        <p:grpSpPr>
          <a:xfrm>
            <a:off x="16871700" y="8097057"/>
            <a:ext cx="4469312" cy="1855648"/>
            <a:chOff x="0" y="184150"/>
            <a:chExt cx="4469311" cy="1855646"/>
          </a:xfrm>
        </p:grpSpPr>
        <p:sp>
          <p:nvSpPr>
            <p:cNvPr id="701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Open Source</a:t>
              </a:r>
            </a:p>
          </p:txBody>
        </p:sp>
        <p:sp>
          <p:nvSpPr>
            <p:cNvPr id="702" name="Title 20"/>
            <p:cNvSpPr/>
            <p:nvPr/>
          </p:nvSpPr>
          <p:spPr>
            <a:xfrm>
              <a:off x="1587" y="645318"/>
              <a:ext cx="4467725" cy="1394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Open Sourced by Google, now member of Cloud Computing Foundation.</a:t>
              </a:r>
            </a:p>
          </p:txBody>
        </p:sp>
      </p:grpSp>
      <p:sp>
        <p:nvSpPr>
          <p:cNvPr id="704" name="Oval 30"/>
          <p:cNvSpPr/>
          <p:nvPr/>
        </p:nvSpPr>
        <p:spPr>
          <a:xfrm>
            <a:off x="15970000" y="8040701"/>
            <a:ext cx="709613" cy="70961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707" name="Group 31"/>
          <p:cNvGrpSpPr/>
          <p:nvPr/>
        </p:nvGrpSpPr>
        <p:grpSpPr>
          <a:xfrm>
            <a:off x="16968175" y="10571132"/>
            <a:ext cx="4222095" cy="898068"/>
            <a:chOff x="0" y="184150"/>
            <a:chExt cx="4222094" cy="898066"/>
          </a:xfrm>
        </p:grpSpPr>
        <p:sp>
          <p:nvSpPr>
            <p:cNvPr id="705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Bin Packing</a:t>
              </a:r>
            </a:p>
          </p:txBody>
        </p:sp>
        <p:sp>
          <p:nvSpPr>
            <p:cNvPr id="706" name="Title 20"/>
            <p:cNvSpPr/>
            <p:nvPr/>
          </p:nvSpPr>
          <p:spPr>
            <a:xfrm>
              <a:off x="1587" y="645318"/>
              <a:ext cx="4220508" cy="43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85000"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Efficient resource utilisation </a:t>
              </a:r>
            </a:p>
          </p:txBody>
        </p:sp>
      </p:grpSp>
      <p:sp>
        <p:nvSpPr>
          <p:cNvPr id="708" name="Oval 34"/>
          <p:cNvSpPr/>
          <p:nvPr/>
        </p:nvSpPr>
        <p:spPr>
          <a:xfrm>
            <a:off x="16066475" y="10514775"/>
            <a:ext cx="709613" cy="7096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09" name="TextBox 61"/>
          <p:cNvSpPr/>
          <p:nvPr/>
        </p:nvSpPr>
        <p:spPr>
          <a:xfrm>
            <a:off x="10966144" y="4390293"/>
            <a:ext cx="1071377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>
              <a:lnSpc>
                <a:spcPct val="110000"/>
              </a:lnSpc>
              <a:spcBef>
                <a:spcPts val="2000"/>
              </a:spcBef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rPr dirty="0"/>
              <a:t>Kubernetes is a the leading Container Orchestration.</a:t>
            </a:r>
          </a:p>
        </p:txBody>
      </p:sp>
      <p:sp>
        <p:nvSpPr>
          <p:cNvPr id="710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23415744" y="12796094"/>
            <a:ext cx="28016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711" name="Freeform 100"/>
          <p:cNvSpPr/>
          <p:nvPr/>
        </p:nvSpPr>
        <p:spPr>
          <a:xfrm>
            <a:off x="11128402" y="5976131"/>
            <a:ext cx="357584" cy="359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5" h="19678" extrusionOk="0">
                <a:moveTo>
                  <a:pt x="707" y="14312"/>
                </a:moveTo>
                <a:lnTo>
                  <a:pt x="7695" y="7474"/>
                </a:lnTo>
                <a:cubicBezTo>
                  <a:pt x="6825" y="3612"/>
                  <a:pt x="9463" y="150"/>
                  <a:pt x="13464" y="7"/>
                </a:cubicBezTo>
                <a:cubicBezTo>
                  <a:pt x="14566" y="-50"/>
                  <a:pt x="15755" y="236"/>
                  <a:pt x="16828" y="837"/>
                </a:cubicBezTo>
                <a:cubicBezTo>
                  <a:pt x="17292" y="1094"/>
                  <a:pt x="17292" y="1781"/>
                  <a:pt x="16828" y="2067"/>
                </a:cubicBezTo>
                <a:lnTo>
                  <a:pt x="13175" y="4270"/>
                </a:lnTo>
                <a:cubicBezTo>
                  <a:pt x="13406" y="5414"/>
                  <a:pt x="14276" y="6873"/>
                  <a:pt x="15117" y="7703"/>
                </a:cubicBezTo>
                <a:lnTo>
                  <a:pt x="18741" y="5643"/>
                </a:lnTo>
                <a:cubicBezTo>
                  <a:pt x="19234" y="5414"/>
                  <a:pt x="19814" y="5729"/>
                  <a:pt x="19814" y="6273"/>
                </a:cubicBezTo>
                <a:cubicBezTo>
                  <a:pt x="19843" y="10478"/>
                  <a:pt x="16335" y="12824"/>
                  <a:pt x="12334" y="12138"/>
                </a:cubicBezTo>
                <a:lnTo>
                  <a:pt x="5462" y="18889"/>
                </a:lnTo>
                <a:cubicBezTo>
                  <a:pt x="2795" y="21550"/>
                  <a:pt x="-1757" y="16829"/>
                  <a:pt x="707" y="14312"/>
                </a:cubicBezTo>
                <a:close/>
                <a:moveTo>
                  <a:pt x="8913" y="7789"/>
                </a:moveTo>
                <a:lnTo>
                  <a:pt x="1490" y="15113"/>
                </a:lnTo>
                <a:cubicBezTo>
                  <a:pt x="41" y="16572"/>
                  <a:pt x="3056" y="19776"/>
                  <a:pt x="4680" y="18117"/>
                </a:cubicBezTo>
                <a:lnTo>
                  <a:pt x="11957" y="10936"/>
                </a:lnTo>
                <a:cubicBezTo>
                  <a:pt x="12653" y="11079"/>
                  <a:pt x="13088" y="11165"/>
                  <a:pt x="13783" y="11165"/>
                </a:cubicBezTo>
                <a:cubicBezTo>
                  <a:pt x="16364" y="11108"/>
                  <a:pt x="18422" y="9620"/>
                  <a:pt x="18683" y="6959"/>
                </a:cubicBezTo>
                <a:lnTo>
                  <a:pt x="15407" y="8790"/>
                </a:lnTo>
                <a:cubicBezTo>
                  <a:pt x="15117" y="8933"/>
                  <a:pt x="14798" y="8876"/>
                  <a:pt x="14624" y="8704"/>
                </a:cubicBezTo>
                <a:cubicBezTo>
                  <a:pt x="13464" y="7646"/>
                  <a:pt x="12247" y="5672"/>
                  <a:pt x="12015" y="4156"/>
                </a:cubicBezTo>
                <a:cubicBezTo>
                  <a:pt x="11957" y="3898"/>
                  <a:pt x="12102" y="3612"/>
                  <a:pt x="12334" y="3469"/>
                </a:cubicBezTo>
                <a:lnTo>
                  <a:pt x="15668" y="1466"/>
                </a:lnTo>
                <a:cubicBezTo>
                  <a:pt x="13030" y="408"/>
                  <a:pt x="9840" y="1609"/>
                  <a:pt x="8913" y="4299"/>
                </a:cubicBezTo>
                <a:cubicBezTo>
                  <a:pt x="8478" y="5529"/>
                  <a:pt x="8594" y="6587"/>
                  <a:pt x="8913" y="7789"/>
                </a:cubicBezTo>
                <a:close/>
                <a:moveTo>
                  <a:pt x="3433" y="15656"/>
                </a:moveTo>
                <a:cubicBezTo>
                  <a:pt x="3810" y="15656"/>
                  <a:pt x="4129" y="15943"/>
                  <a:pt x="4129" y="16343"/>
                </a:cubicBezTo>
                <a:cubicBezTo>
                  <a:pt x="4129" y="16715"/>
                  <a:pt x="3839" y="17030"/>
                  <a:pt x="3433" y="17030"/>
                </a:cubicBezTo>
                <a:cubicBezTo>
                  <a:pt x="3027" y="17030"/>
                  <a:pt x="2737" y="16715"/>
                  <a:pt x="2737" y="16343"/>
                </a:cubicBezTo>
                <a:cubicBezTo>
                  <a:pt x="2737" y="15943"/>
                  <a:pt x="3027" y="15656"/>
                  <a:pt x="3433" y="156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2" name="Freeform 102"/>
          <p:cNvSpPr/>
          <p:nvPr/>
        </p:nvSpPr>
        <p:spPr>
          <a:xfrm>
            <a:off x="11157962" y="10717107"/>
            <a:ext cx="304517" cy="304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5" y="0"/>
                </a:moveTo>
                <a:cubicBezTo>
                  <a:pt x="16773" y="0"/>
                  <a:pt x="21600" y="4827"/>
                  <a:pt x="21600" y="10785"/>
                </a:cubicBezTo>
                <a:cubicBezTo>
                  <a:pt x="21600" y="16773"/>
                  <a:pt x="16773" y="21600"/>
                  <a:pt x="10815" y="21600"/>
                </a:cubicBezTo>
                <a:cubicBezTo>
                  <a:pt x="4858" y="21600"/>
                  <a:pt x="0" y="16773"/>
                  <a:pt x="0" y="10785"/>
                </a:cubicBezTo>
                <a:cubicBezTo>
                  <a:pt x="0" y="4827"/>
                  <a:pt x="4858" y="0"/>
                  <a:pt x="10815" y="0"/>
                </a:cubicBezTo>
                <a:close/>
                <a:moveTo>
                  <a:pt x="10815" y="1161"/>
                </a:moveTo>
                <a:cubicBezTo>
                  <a:pt x="5499" y="1161"/>
                  <a:pt x="1130" y="5469"/>
                  <a:pt x="1130" y="10785"/>
                </a:cubicBezTo>
                <a:cubicBezTo>
                  <a:pt x="1130" y="16131"/>
                  <a:pt x="5499" y="20439"/>
                  <a:pt x="10815" y="20439"/>
                </a:cubicBezTo>
                <a:cubicBezTo>
                  <a:pt x="16131" y="20439"/>
                  <a:pt x="20439" y="16131"/>
                  <a:pt x="20439" y="10785"/>
                </a:cubicBezTo>
                <a:cubicBezTo>
                  <a:pt x="20439" y="5469"/>
                  <a:pt x="16131" y="1161"/>
                  <a:pt x="10815" y="1161"/>
                </a:cubicBezTo>
                <a:close/>
                <a:moveTo>
                  <a:pt x="11396" y="11396"/>
                </a:moveTo>
                <a:lnTo>
                  <a:pt x="15734" y="11396"/>
                </a:lnTo>
                <a:cubicBezTo>
                  <a:pt x="15979" y="11396"/>
                  <a:pt x="16101" y="11274"/>
                  <a:pt x="16101" y="11029"/>
                </a:cubicBezTo>
                <a:lnTo>
                  <a:pt x="16101" y="10540"/>
                </a:lnTo>
                <a:cubicBezTo>
                  <a:pt x="16101" y="10296"/>
                  <a:pt x="15979" y="10204"/>
                  <a:pt x="15734" y="10204"/>
                </a:cubicBezTo>
                <a:lnTo>
                  <a:pt x="11396" y="10204"/>
                </a:lnTo>
                <a:lnTo>
                  <a:pt x="11396" y="5805"/>
                </a:lnTo>
                <a:cubicBezTo>
                  <a:pt x="11396" y="5621"/>
                  <a:pt x="11304" y="5530"/>
                  <a:pt x="11060" y="5530"/>
                </a:cubicBezTo>
                <a:lnTo>
                  <a:pt x="10510" y="5530"/>
                </a:lnTo>
                <a:cubicBezTo>
                  <a:pt x="10326" y="5530"/>
                  <a:pt x="10235" y="5621"/>
                  <a:pt x="10235" y="5805"/>
                </a:cubicBezTo>
                <a:lnTo>
                  <a:pt x="10235" y="10204"/>
                </a:lnTo>
                <a:lnTo>
                  <a:pt x="5835" y="10204"/>
                </a:lnTo>
                <a:cubicBezTo>
                  <a:pt x="5591" y="10204"/>
                  <a:pt x="5499" y="10296"/>
                  <a:pt x="5499" y="10540"/>
                </a:cubicBezTo>
                <a:lnTo>
                  <a:pt x="5499" y="11029"/>
                </a:lnTo>
                <a:cubicBezTo>
                  <a:pt x="5499" y="11274"/>
                  <a:pt x="5591" y="11396"/>
                  <a:pt x="5835" y="11396"/>
                </a:cubicBezTo>
                <a:lnTo>
                  <a:pt x="10235" y="11396"/>
                </a:lnTo>
                <a:lnTo>
                  <a:pt x="10235" y="15795"/>
                </a:lnTo>
                <a:cubicBezTo>
                  <a:pt x="10235" y="16040"/>
                  <a:pt x="10326" y="16070"/>
                  <a:pt x="10510" y="16070"/>
                </a:cubicBezTo>
                <a:lnTo>
                  <a:pt x="11060" y="16070"/>
                </a:lnTo>
                <a:cubicBezTo>
                  <a:pt x="11304" y="16070"/>
                  <a:pt x="11396" y="16040"/>
                  <a:pt x="11396" y="15795"/>
                </a:cubicBezTo>
                <a:lnTo>
                  <a:pt x="11396" y="1139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3" name="Freeform 104"/>
          <p:cNvSpPr/>
          <p:nvPr/>
        </p:nvSpPr>
        <p:spPr>
          <a:xfrm>
            <a:off x="16263602" y="6222831"/>
            <a:ext cx="357584" cy="359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5" h="19678" extrusionOk="0">
                <a:moveTo>
                  <a:pt x="707" y="14312"/>
                </a:moveTo>
                <a:lnTo>
                  <a:pt x="7695" y="7474"/>
                </a:lnTo>
                <a:cubicBezTo>
                  <a:pt x="6825" y="3612"/>
                  <a:pt x="9463" y="150"/>
                  <a:pt x="13464" y="7"/>
                </a:cubicBezTo>
                <a:cubicBezTo>
                  <a:pt x="14566" y="-50"/>
                  <a:pt x="15755" y="236"/>
                  <a:pt x="16828" y="837"/>
                </a:cubicBezTo>
                <a:cubicBezTo>
                  <a:pt x="17292" y="1094"/>
                  <a:pt x="17292" y="1781"/>
                  <a:pt x="16828" y="2067"/>
                </a:cubicBezTo>
                <a:lnTo>
                  <a:pt x="13175" y="4270"/>
                </a:lnTo>
                <a:cubicBezTo>
                  <a:pt x="13406" y="5414"/>
                  <a:pt x="14276" y="6873"/>
                  <a:pt x="15117" y="7703"/>
                </a:cubicBezTo>
                <a:lnTo>
                  <a:pt x="18741" y="5643"/>
                </a:lnTo>
                <a:cubicBezTo>
                  <a:pt x="19234" y="5414"/>
                  <a:pt x="19814" y="5729"/>
                  <a:pt x="19814" y="6273"/>
                </a:cubicBezTo>
                <a:cubicBezTo>
                  <a:pt x="19843" y="10478"/>
                  <a:pt x="16335" y="12824"/>
                  <a:pt x="12334" y="12138"/>
                </a:cubicBezTo>
                <a:lnTo>
                  <a:pt x="5462" y="18889"/>
                </a:lnTo>
                <a:cubicBezTo>
                  <a:pt x="2795" y="21550"/>
                  <a:pt x="-1757" y="16829"/>
                  <a:pt x="707" y="14312"/>
                </a:cubicBezTo>
                <a:close/>
                <a:moveTo>
                  <a:pt x="8913" y="7789"/>
                </a:moveTo>
                <a:lnTo>
                  <a:pt x="1490" y="15113"/>
                </a:lnTo>
                <a:cubicBezTo>
                  <a:pt x="41" y="16572"/>
                  <a:pt x="3056" y="19776"/>
                  <a:pt x="4680" y="18117"/>
                </a:cubicBezTo>
                <a:lnTo>
                  <a:pt x="11957" y="10936"/>
                </a:lnTo>
                <a:cubicBezTo>
                  <a:pt x="12653" y="11079"/>
                  <a:pt x="13088" y="11165"/>
                  <a:pt x="13783" y="11165"/>
                </a:cubicBezTo>
                <a:cubicBezTo>
                  <a:pt x="16364" y="11108"/>
                  <a:pt x="18422" y="9620"/>
                  <a:pt x="18683" y="6959"/>
                </a:cubicBezTo>
                <a:lnTo>
                  <a:pt x="15407" y="8790"/>
                </a:lnTo>
                <a:cubicBezTo>
                  <a:pt x="15117" y="8933"/>
                  <a:pt x="14798" y="8876"/>
                  <a:pt x="14624" y="8704"/>
                </a:cubicBezTo>
                <a:cubicBezTo>
                  <a:pt x="13464" y="7646"/>
                  <a:pt x="12247" y="5672"/>
                  <a:pt x="12015" y="4156"/>
                </a:cubicBezTo>
                <a:cubicBezTo>
                  <a:pt x="11957" y="3898"/>
                  <a:pt x="12102" y="3612"/>
                  <a:pt x="12334" y="3469"/>
                </a:cubicBezTo>
                <a:lnTo>
                  <a:pt x="15668" y="1466"/>
                </a:lnTo>
                <a:cubicBezTo>
                  <a:pt x="13030" y="408"/>
                  <a:pt x="9840" y="1609"/>
                  <a:pt x="8913" y="4299"/>
                </a:cubicBezTo>
                <a:cubicBezTo>
                  <a:pt x="8478" y="5529"/>
                  <a:pt x="8594" y="6587"/>
                  <a:pt x="8913" y="7789"/>
                </a:cubicBezTo>
                <a:close/>
                <a:moveTo>
                  <a:pt x="3433" y="15656"/>
                </a:moveTo>
                <a:cubicBezTo>
                  <a:pt x="3810" y="15656"/>
                  <a:pt x="4129" y="15943"/>
                  <a:pt x="4129" y="16343"/>
                </a:cubicBezTo>
                <a:cubicBezTo>
                  <a:pt x="4129" y="16715"/>
                  <a:pt x="3839" y="17030"/>
                  <a:pt x="3433" y="17030"/>
                </a:cubicBezTo>
                <a:cubicBezTo>
                  <a:pt x="3027" y="17030"/>
                  <a:pt x="2737" y="16715"/>
                  <a:pt x="2737" y="16343"/>
                </a:cubicBezTo>
                <a:cubicBezTo>
                  <a:pt x="2737" y="15943"/>
                  <a:pt x="3027" y="15656"/>
                  <a:pt x="3433" y="156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4" name="Freeform 106"/>
          <p:cNvSpPr/>
          <p:nvPr/>
        </p:nvSpPr>
        <p:spPr>
          <a:xfrm>
            <a:off x="16260506" y="10668601"/>
            <a:ext cx="304517" cy="304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5" y="0"/>
                </a:moveTo>
                <a:cubicBezTo>
                  <a:pt x="16773" y="0"/>
                  <a:pt x="21600" y="4827"/>
                  <a:pt x="21600" y="10785"/>
                </a:cubicBezTo>
                <a:cubicBezTo>
                  <a:pt x="21600" y="16773"/>
                  <a:pt x="16773" y="21600"/>
                  <a:pt x="10815" y="21600"/>
                </a:cubicBezTo>
                <a:cubicBezTo>
                  <a:pt x="4858" y="21600"/>
                  <a:pt x="0" y="16773"/>
                  <a:pt x="0" y="10785"/>
                </a:cubicBezTo>
                <a:cubicBezTo>
                  <a:pt x="0" y="4827"/>
                  <a:pt x="4858" y="0"/>
                  <a:pt x="10815" y="0"/>
                </a:cubicBezTo>
                <a:close/>
                <a:moveTo>
                  <a:pt x="10815" y="1161"/>
                </a:moveTo>
                <a:cubicBezTo>
                  <a:pt x="5499" y="1161"/>
                  <a:pt x="1130" y="5469"/>
                  <a:pt x="1130" y="10785"/>
                </a:cubicBezTo>
                <a:cubicBezTo>
                  <a:pt x="1130" y="16131"/>
                  <a:pt x="5499" y="20439"/>
                  <a:pt x="10815" y="20439"/>
                </a:cubicBezTo>
                <a:cubicBezTo>
                  <a:pt x="16131" y="20439"/>
                  <a:pt x="20439" y="16131"/>
                  <a:pt x="20439" y="10785"/>
                </a:cubicBezTo>
                <a:cubicBezTo>
                  <a:pt x="20439" y="5469"/>
                  <a:pt x="16131" y="1161"/>
                  <a:pt x="10815" y="1161"/>
                </a:cubicBezTo>
                <a:close/>
                <a:moveTo>
                  <a:pt x="11396" y="11396"/>
                </a:moveTo>
                <a:lnTo>
                  <a:pt x="15734" y="11396"/>
                </a:lnTo>
                <a:cubicBezTo>
                  <a:pt x="15979" y="11396"/>
                  <a:pt x="16101" y="11274"/>
                  <a:pt x="16101" y="11029"/>
                </a:cubicBezTo>
                <a:lnTo>
                  <a:pt x="16101" y="10540"/>
                </a:lnTo>
                <a:cubicBezTo>
                  <a:pt x="16101" y="10296"/>
                  <a:pt x="15979" y="10204"/>
                  <a:pt x="15734" y="10204"/>
                </a:cubicBezTo>
                <a:lnTo>
                  <a:pt x="11396" y="10204"/>
                </a:lnTo>
                <a:lnTo>
                  <a:pt x="11396" y="5805"/>
                </a:lnTo>
                <a:cubicBezTo>
                  <a:pt x="11396" y="5621"/>
                  <a:pt x="11304" y="5530"/>
                  <a:pt x="11060" y="5530"/>
                </a:cubicBezTo>
                <a:lnTo>
                  <a:pt x="10510" y="5530"/>
                </a:lnTo>
                <a:cubicBezTo>
                  <a:pt x="10326" y="5530"/>
                  <a:pt x="10235" y="5621"/>
                  <a:pt x="10235" y="5805"/>
                </a:cubicBezTo>
                <a:lnTo>
                  <a:pt x="10235" y="10204"/>
                </a:lnTo>
                <a:lnTo>
                  <a:pt x="5835" y="10204"/>
                </a:lnTo>
                <a:cubicBezTo>
                  <a:pt x="5591" y="10204"/>
                  <a:pt x="5499" y="10296"/>
                  <a:pt x="5499" y="10540"/>
                </a:cubicBezTo>
                <a:lnTo>
                  <a:pt x="5499" y="11029"/>
                </a:lnTo>
                <a:cubicBezTo>
                  <a:pt x="5499" y="11274"/>
                  <a:pt x="5591" y="11396"/>
                  <a:pt x="5835" y="11396"/>
                </a:cubicBezTo>
                <a:lnTo>
                  <a:pt x="10235" y="11396"/>
                </a:lnTo>
                <a:lnTo>
                  <a:pt x="10235" y="15795"/>
                </a:lnTo>
                <a:cubicBezTo>
                  <a:pt x="10235" y="16040"/>
                  <a:pt x="10326" y="16070"/>
                  <a:pt x="10510" y="16070"/>
                </a:cubicBezTo>
                <a:lnTo>
                  <a:pt x="11060" y="16070"/>
                </a:lnTo>
                <a:cubicBezTo>
                  <a:pt x="11304" y="16070"/>
                  <a:pt x="11396" y="16040"/>
                  <a:pt x="11396" y="15795"/>
                </a:cubicBezTo>
                <a:lnTo>
                  <a:pt x="11396" y="1139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5" name="TextBox 17"/>
          <p:cNvSpPr/>
          <p:nvPr/>
        </p:nvSpPr>
        <p:spPr>
          <a:xfrm>
            <a:off x="1270572" y="2139288"/>
            <a:ext cx="7033260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/>
            </a:pPr>
            <a:endParaRPr/>
          </a:p>
        </p:txBody>
      </p:sp>
      <p:sp>
        <p:nvSpPr>
          <p:cNvPr id="716" name="Kubernetes"/>
          <p:cNvSpPr>
            <a:spLocks noGrp="1"/>
          </p:cNvSpPr>
          <p:nvPr>
            <p:ph type="title"/>
          </p:nvPr>
        </p:nvSpPr>
        <p:spPr>
          <a:xfrm>
            <a:off x="1158689" y="1016808"/>
            <a:ext cx="21822238" cy="1095376"/>
          </a:xfrm>
          <a:prstGeom prst="rect">
            <a:avLst/>
          </a:prstGeom>
        </p:spPr>
        <p:txBody>
          <a:bodyPr/>
          <a:lstStyle>
            <a:lvl1pPr defTabSz="1828433">
              <a:defRPr sz="7200"/>
            </a:lvl1pPr>
          </a:lstStyle>
          <a:p>
            <a:r>
              <a:t>Kubernetes</a:t>
            </a:r>
          </a:p>
        </p:txBody>
      </p:sp>
      <p:sp>
        <p:nvSpPr>
          <p:cNvPr id="717" name="Freeform 103"/>
          <p:cNvSpPr/>
          <p:nvPr/>
        </p:nvSpPr>
        <p:spPr>
          <a:xfrm>
            <a:off x="11025269" y="8233305"/>
            <a:ext cx="376954" cy="324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4" extrusionOk="0">
                <a:moveTo>
                  <a:pt x="17542" y="17745"/>
                </a:moveTo>
                <a:lnTo>
                  <a:pt x="14563" y="14537"/>
                </a:lnTo>
                <a:cubicBezTo>
                  <a:pt x="14486" y="16421"/>
                  <a:pt x="13124" y="17980"/>
                  <a:pt x="11455" y="17980"/>
                </a:cubicBezTo>
                <a:lnTo>
                  <a:pt x="6601" y="17980"/>
                </a:lnTo>
                <a:lnTo>
                  <a:pt x="3724" y="20982"/>
                </a:lnTo>
                <a:cubicBezTo>
                  <a:pt x="3159" y="21600"/>
                  <a:pt x="2260" y="21129"/>
                  <a:pt x="2260" y="20276"/>
                </a:cubicBezTo>
                <a:lnTo>
                  <a:pt x="2260" y="17833"/>
                </a:lnTo>
                <a:cubicBezTo>
                  <a:pt x="925" y="17392"/>
                  <a:pt x="0" y="16009"/>
                  <a:pt x="0" y="14390"/>
                </a:cubicBezTo>
                <a:lnTo>
                  <a:pt x="0" y="8563"/>
                </a:lnTo>
                <a:cubicBezTo>
                  <a:pt x="0" y="6621"/>
                  <a:pt x="1387" y="5032"/>
                  <a:pt x="3108" y="5032"/>
                </a:cubicBezTo>
                <a:lnTo>
                  <a:pt x="5625" y="5032"/>
                </a:lnTo>
                <a:lnTo>
                  <a:pt x="5625" y="3855"/>
                </a:lnTo>
                <a:cubicBezTo>
                  <a:pt x="5625" y="1736"/>
                  <a:pt x="7140" y="0"/>
                  <a:pt x="8989" y="0"/>
                </a:cubicBezTo>
                <a:lnTo>
                  <a:pt x="18235" y="0"/>
                </a:lnTo>
                <a:cubicBezTo>
                  <a:pt x="20085" y="0"/>
                  <a:pt x="21600" y="1736"/>
                  <a:pt x="21600" y="3855"/>
                </a:cubicBezTo>
                <a:lnTo>
                  <a:pt x="21600" y="10300"/>
                </a:lnTo>
                <a:cubicBezTo>
                  <a:pt x="21600" y="12095"/>
                  <a:pt x="20521" y="13596"/>
                  <a:pt x="19057" y="14008"/>
                </a:cubicBezTo>
                <a:lnTo>
                  <a:pt x="19057" y="16980"/>
                </a:lnTo>
                <a:cubicBezTo>
                  <a:pt x="19057" y="17863"/>
                  <a:pt x="18107" y="18392"/>
                  <a:pt x="17542" y="17745"/>
                </a:cubicBezTo>
                <a:close/>
                <a:moveTo>
                  <a:pt x="5625" y="10300"/>
                </a:moveTo>
                <a:lnTo>
                  <a:pt x="5625" y="6150"/>
                </a:lnTo>
                <a:lnTo>
                  <a:pt x="3108" y="6150"/>
                </a:lnTo>
                <a:cubicBezTo>
                  <a:pt x="1926" y="6150"/>
                  <a:pt x="976" y="7239"/>
                  <a:pt x="976" y="8563"/>
                </a:cubicBezTo>
                <a:lnTo>
                  <a:pt x="976" y="14390"/>
                </a:lnTo>
                <a:cubicBezTo>
                  <a:pt x="976" y="16009"/>
                  <a:pt x="1952" y="16833"/>
                  <a:pt x="3236" y="17039"/>
                </a:cubicBezTo>
                <a:lnTo>
                  <a:pt x="3236" y="19981"/>
                </a:lnTo>
                <a:lnTo>
                  <a:pt x="6241" y="16833"/>
                </a:lnTo>
                <a:lnTo>
                  <a:pt x="11455" y="16833"/>
                </a:lnTo>
                <a:cubicBezTo>
                  <a:pt x="12816" y="16833"/>
                  <a:pt x="13587" y="15626"/>
                  <a:pt x="13587" y="14155"/>
                </a:cubicBezTo>
                <a:lnTo>
                  <a:pt x="8989" y="14155"/>
                </a:lnTo>
                <a:cubicBezTo>
                  <a:pt x="7140" y="14155"/>
                  <a:pt x="5625" y="12419"/>
                  <a:pt x="5625" y="10300"/>
                </a:cubicBezTo>
                <a:close/>
                <a:moveTo>
                  <a:pt x="18235" y="1118"/>
                </a:moveTo>
                <a:lnTo>
                  <a:pt x="8989" y="1118"/>
                </a:lnTo>
                <a:cubicBezTo>
                  <a:pt x="7705" y="1118"/>
                  <a:pt x="6601" y="2354"/>
                  <a:pt x="6601" y="3855"/>
                </a:cubicBezTo>
                <a:lnTo>
                  <a:pt x="6601" y="10300"/>
                </a:lnTo>
                <a:cubicBezTo>
                  <a:pt x="6601" y="11801"/>
                  <a:pt x="7705" y="13037"/>
                  <a:pt x="8989" y="13037"/>
                </a:cubicBezTo>
                <a:lnTo>
                  <a:pt x="14563" y="13037"/>
                </a:lnTo>
                <a:lnTo>
                  <a:pt x="18107" y="16803"/>
                </a:lnTo>
                <a:lnTo>
                  <a:pt x="18107" y="13184"/>
                </a:lnTo>
                <a:cubicBezTo>
                  <a:pt x="19494" y="12948"/>
                  <a:pt x="20598" y="12124"/>
                  <a:pt x="20598" y="10300"/>
                </a:cubicBezTo>
                <a:lnTo>
                  <a:pt x="20598" y="3855"/>
                </a:lnTo>
                <a:cubicBezTo>
                  <a:pt x="20598" y="2354"/>
                  <a:pt x="19545" y="1118"/>
                  <a:pt x="18235" y="11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8" name="Freeform 103"/>
          <p:cNvSpPr/>
          <p:nvPr/>
        </p:nvSpPr>
        <p:spPr>
          <a:xfrm>
            <a:off x="16136329" y="8198160"/>
            <a:ext cx="376954" cy="324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4" extrusionOk="0">
                <a:moveTo>
                  <a:pt x="17542" y="17745"/>
                </a:moveTo>
                <a:lnTo>
                  <a:pt x="14563" y="14537"/>
                </a:lnTo>
                <a:cubicBezTo>
                  <a:pt x="14486" y="16421"/>
                  <a:pt x="13124" y="17980"/>
                  <a:pt x="11455" y="17980"/>
                </a:cubicBezTo>
                <a:lnTo>
                  <a:pt x="6601" y="17980"/>
                </a:lnTo>
                <a:lnTo>
                  <a:pt x="3724" y="20982"/>
                </a:lnTo>
                <a:cubicBezTo>
                  <a:pt x="3159" y="21600"/>
                  <a:pt x="2260" y="21129"/>
                  <a:pt x="2260" y="20276"/>
                </a:cubicBezTo>
                <a:lnTo>
                  <a:pt x="2260" y="17833"/>
                </a:lnTo>
                <a:cubicBezTo>
                  <a:pt x="925" y="17392"/>
                  <a:pt x="0" y="16009"/>
                  <a:pt x="0" y="14390"/>
                </a:cubicBezTo>
                <a:lnTo>
                  <a:pt x="0" y="8563"/>
                </a:lnTo>
                <a:cubicBezTo>
                  <a:pt x="0" y="6621"/>
                  <a:pt x="1387" y="5032"/>
                  <a:pt x="3108" y="5032"/>
                </a:cubicBezTo>
                <a:lnTo>
                  <a:pt x="5625" y="5032"/>
                </a:lnTo>
                <a:lnTo>
                  <a:pt x="5625" y="3855"/>
                </a:lnTo>
                <a:cubicBezTo>
                  <a:pt x="5625" y="1736"/>
                  <a:pt x="7140" y="0"/>
                  <a:pt x="8989" y="0"/>
                </a:cubicBezTo>
                <a:lnTo>
                  <a:pt x="18235" y="0"/>
                </a:lnTo>
                <a:cubicBezTo>
                  <a:pt x="20085" y="0"/>
                  <a:pt x="21600" y="1736"/>
                  <a:pt x="21600" y="3855"/>
                </a:cubicBezTo>
                <a:lnTo>
                  <a:pt x="21600" y="10300"/>
                </a:lnTo>
                <a:cubicBezTo>
                  <a:pt x="21600" y="12095"/>
                  <a:pt x="20521" y="13596"/>
                  <a:pt x="19057" y="14008"/>
                </a:cubicBezTo>
                <a:lnTo>
                  <a:pt x="19057" y="16980"/>
                </a:lnTo>
                <a:cubicBezTo>
                  <a:pt x="19057" y="17863"/>
                  <a:pt x="18107" y="18392"/>
                  <a:pt x="17542" y="17745"/>
                </a:cubicBezTo>
                <a:close/>
                <a:moveTo>
                  <a:pt x="5625" y="10300"/>
                </a:moveTo>
                <a:lnTo>
                  <a:pt x="5625" y="6150"/>
                </a:lnTo>
                <a:lnTo>
                  <a:pt x="3108" y="6150"/>
                </a:lnTo>
                <a:cubicBezTo>
                  <a:pt x="1926" y="6150"/>
                  <a:pt x="976" y="7239"/>
                  <a:pt x="976" y="8563"/>
                </a:cubicBezTo>
                <a:lnTo>
                  <a:pt x="976" y="14390"/>
                </a:lnTo>
                <a:cubicBezTo>
                  <a:pt x="976" y="16009"/>
                  <a:pt x="1952" y="16833"/>
                  <a:pt x="3236" y="17039"/>
                </a:cubicBezTo>
                <a:lnTo>
                  <a:pt x="3236" y="19981"/>
                </a:lnTo>
                <a:lnTo>
                  <a:pt x="6241" y="16833"/>
                </a:lnTo>
                <a:lnTo>
                  <a:pt x="11455" y="16833"/>
                </a:lnTo>
                <a:cubicBezTo>
                  <a:pt x="12816" y="16833"/>
                  <a:pt x="13587" y="15626"/>
                  <a:pt x="13587" y="14155"/>
                </a:cubicBezTo>
                <a:lnTo>
                  <a:pt x="8989" y="14155"/>
                </a:lnTo>
                <a:cubicBezTo>
                  <a:pt x="7140" y="14155"/>
                  <a:pt x="5625" y="12419"/>
                  <a:pt x="5625" y="10300"/>
                </a:cubicBezTo>
                <a:close/>
                <a:moveTo>
                  <a:pt x="18235" y="1118"/>
                </a:moveTo>
                <a:lnTo>
                  <a:pt x="8989" y="1118"/>
                </a:lnTo>
                <a:cubicBezTo>
                  <a:pt x="7705" y="1118"/>
                  <a:pt x="6601" y="2354"/>
                  <a:pt x="6601" y="3855"/>
                </a:cubicBezTo>
                <a:lnTo>
                  <a:pt x="6601" y="10300"/>
                </a:lnTo>
                <a:cubicBezTo>
                  <a:pt x="6601" y="11801"/>
                  <a:pt x="7705" y="13037"/>
                  <a:pt x="8989" y="13037"/>
                </a:cubicBezTo>
                <a:lnTo>
                  <a:pt x="14563" y="13037"/>
                </a:lnTo>
                <a:lnTo>
                  <a:pt x="18107" y="16803"/>
                </a:lnTo>
                <a:lnTo>
                  <a:pt x="18107" y="13184"/>
                </a:lnTo>
                <a:cubicBezTo>
                  <a:pt x="19494" y="12948"/>
                  <a:pt x="20598" y="12124"/>
                  <a:pt x="20598" y="10300"/>
                </a:cubicBezTo>
                <a:lnTo>
                  <a:pt x="20598" y="3855"/>
                </a:lnTo>
                <a:cubicBezTo>
                  <a:pt x="20598" y="2354"/>
                  <a:pt x="19545" y="1118"/>
                  <a:pt x="18235" y="11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19" name="kubernetes.png" descr="kuberne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002" y="4523051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extBox 8"/>
          <p:cNvSpPr/>
          <p:nvPr/>
        </p:nvSpPr>
        <p:spPr>
          <a:xfrm>
            <a:off x="2723052" y="5620861"/>
            <a:ext cx="32004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Pods</a:t>
            </a:r>
          </a:p>
        </p:txBody>
      </p:sp>
      <p:sp>
        <p:nvSpPr>
          <p:cNvPr id="722" name="TextBox 9"/>
          <p:cNvSpPr/>
          <p:nvPr/>
        </p:nvSpPr>
        <p:spPr>
          <a:xfrm>
            <a:off x="2723044" y="6428114"/>
            <a:ext cx="3609305" cy="294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Pods can be 1 or more Container grouped together, smallest scheduling Unit..</a:t>
            </a:r>
          </a:p>
        </p:txBody>
      </p:sp>
      <p:sp>
        <p:nvSpPr>
          <p:cNvPr id="723" name="TextBox 13"/>
          <p:cNvSpPr/>
          <p:nvPr/>
        </p:nvSpPr>
        <p:spPr>
          <a:xfrm>
            <a:off x="7164370" y="5620861"/>
            <a:ext cx="32004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API First</a:t>
            </a:r>
          </a:p>
        </p:txBody>
      </p:sp>
      <p:sp>
        <p:nvSpPr>
          <p:cNvPr id="724" name="TextBox 18"/>
          <p:cNvSpPr/>
          <p:nvPr/>
        </p:nvSpPr>
        <p:spPr>
          <a:xfrm>
            <a:off x="12162989" y="5620861"/>
            <a:ext cx="32004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Deployments</a:t>
            </a:r>
          </a:p>
        </p:txBody>
      </p:sp>
      <p:sp>
        <p:nvSpPr>
          <p:cNvPr id="725" name="TextBox 21"/>
          <p:cNvSpPr/>
          <p:nvPr/>
        </p:nvSpPr>
        <p:spPr>
          <a:xfrm>
            <a:off x="17161608" y="5620861"/>
            <a:ext cx="39237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Service Discovery</a:t>
            </a:r>
          </a:p>
        </p:txBody>
      </p:sp>
      <p:sp>
        <p:nvSpPr>
          <p:cNvPr id="726" name="TextBox 32"/>
          <p:cNvSpPr/>
          <p:nvPr/>
        </p:nvSpPr>
        <p:spPr>
          <a:xfrm>
            <a:off x="7119749" y="6462383"/>
            <a:ext cx="4255832" cy="294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Everything is a Object inside the Rest API. Declarative Configuration with YAML files.</a:t>
            </a:r>
          </a:p>
        </p:txBody>
      </p:sp>
      <p:sp>
        <p:nvSpPr>
          <p:cNvPr id="727" name="TextBox 33"/>
          <p:cNvSpPr/>
          <p:nvPr/>
        </p:nvSpPr>
        <p:spPr>
          <a:xfrm>
            <a:off x="12162980" y="6428114"/>
            <a:ext cx="3923774" cy="174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Higher Level Abstraction to say run Pod X Times.</a:t>
            </a:r>
          </a:p>
        </p:txBody>
      </p:sp>
      <p:sp>
        <p:nvSpPr>
          <p:cNvPr id="728" name="TextBox 34"/>
          <p:cNvSpPr/>
          <p:nvPr/>
        </p:nvSpPr>
        <p:spPr>
          <a:xfrm>
            <a:off x="17206213" y="6444092"/>
            <a:ext cx="4457227" cy="174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Services are used to make Pods discovery each other.</a:t>
            </a:r>
          </a:p>
        </p:txBody>
      </p:sp>
      <p:sp>
        <p:nvSpPr>
          <p:cNvPr id="729" name="Kubernetes in 30 Second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Kubernetes in 30 Seconds </a:t>
            </a:r>
          </a:p>
        </p:txBody>
      </p:sp>
      <p:sp>
        <p:nvSpPr>
          <p:cNvPr id="730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23414944" y="12796094"/>
            <a:ext cx="28176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731" name="Freeform 32"/>
          <p:cNvSpPr/>
          <p:nvPr/>
        </p:nvSpPr>
        <p:spPr>
          <a:xfrm>
            <a:off x="2696442" y="4831351"/>
            <a:ext cx="527958" cy="528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3" h="21339" extrusionOk="0">
                <a:moveTo>
                  <a:pt x="21276" y="3886"/>
                </a:moveTo>
                <a:cubicBezTo>
                  <a:pt x="21427" y="4792"/>
                  <a:pt x="21215" y="5668"/>
                  <a:pt x="20640" y="6242"/>
                </a:cubicBezTo>
                <a:lnTo>
                  <a:pt x="7299" y="19595"/>
                </a:lnTo>
                <a:cubicBezTo>
                  <a:pt x="7148" y="19746"/>
                  <a:pt x="6997" y="19837"/>
                  <a:pt x="6815" y="19837"/>
                </a:cubicBezTo>
                <a:lnTo>
                  <a:pt x="1249" y="21317"/>
                </a:lnTo>
                <a:cubicBezTo>
                  <a:pt x="523" y="21468"/>
                  <a:pt x="-173" y="20803"/>
                  <a:pt x="39" y="20109"/>
                </a:cubicBezTo>
                <a:lnTo>
                  <a:pt x="1430" y="14520"/>
                </a:lnTo>
                <a:cubicBezTo>
                  <a:pt x="1491" y="14338"/>
                  <a:pt x="1582" y="14127"/>
                  <a:pt x="1733" y="13976"/>
                </a:cubicBezTo>
                <a:lnTo>
                  <a:pt x="15074" y="684"/>
                </a:lnTo>
                <a:cubicBezTo>
                  <a:pt x="15649" y="79"/>
                  <a:pt x="16466" y="-132"/>
                  <a:pt x="17403" y="79"/>
                </a:cubicBezTo>
                <a:cubicBezTo>
                  <a:pt x="19249" y="412"/>
                  <a:pt x="20943" y="2104"/>
                  <a:pt x="21276" y="3886"/>
                </a:cubicBezTo>
                <a:close/>
                <a:moveTo>
                  <a:pt x="1188" y="20109"/>
                </a:moveTo>
                <a:lnTo>
                  <a:pt x="6089" y="18870"/>
                </a:lnTo>
                <a:cubicBezTo>
                  <a:pt x="5484" y="17269"/>
                  <a:pt x="4032" y="15819"/>
                  <a:pt x="2398" y="15245"/>
                </a:cubicBezTo>
                <a:lnTo>
                  <a:pt x="1188" y="20109"/>
                </a:lnTo>
                <a:close/>
                <a:moveTo>
                  <a:pt x="13803" y="3554"/>
                </a:moveTo>
                <a:lnTo>
                  <a:pt x="3064" y="14278"/>
                </a:lnTo>
                <a:cubicBezTo>
                  <a:pt x="4819" y="14943"/>
                  <a:pt x="6331" y="16453"/>
                  <a:pt x="7057" y="18236"/>
                </a:cubicBezTo>
                <a:lnTo>
                  <a:pt x="17797" y="7451"/>
                </a:lnTo>
                <a:cubicBezTo>
                  <a:pt x="17192" y="5668"/>
                  <a:pt x="15619" y="4067"/>
                  <a:pt x="13803" y="3554"/>
                </a:cubicBezTo>
                <a:close/>
                <a:moveTo>
                  <a:pt x="15891" y="1530"/>
                </a:moveTo>
                <a:lnTo>
                  <a:pt x="14741" y="2617"/>
                </a:lnTo>
                <a:cubicBezTo>
                  <a:pt x="16435" y="3342"/>
                  <a:pt x="17918" y="4853"/>
                  <a:pt x="18644" y="6605"/>
                </a:cubicBezTo>
                <a:lnTo>
                  <a:pt x="19824" y="5427"/>
                </a:lnTo>
                <a:cubicBezTo>
                  <a:pt x="20096" y="5155"/>
                  <a:pt x="20217" y="4671"/>
                  <a:pt x="20096" y="4128"/>
                </a:cubicBezTo>
                <a:cubicBezTo>
                  <a:pt x="19854" y="2768"/>
                  <a:pt x="18553" y="1409"/>
                  <a:pt x="17192" y="1167"/>
                </a:cubicBezTo>
                <a:cubicBezTo>
                  <a:pt x="16677" y="1076"/>
                  <a:pt x="16133" y="1167"/>
                  <a:pt x="15891" y="1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2" name="Freeform 33"/>
          <p:cNvSpPr/>
          <p:nvPr/>
        </p:nvSpPr>
        <p:spPr>
          <a:xfrm>
            <a:off x="7200870" y="4865620"/>
            <a:ext cx="558497" cy="459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74" h="20896" extrusionOk="0">
                <a:moveTo>
                  <a:pt x="10098" y="20610"/>
                </a:moveTo>
                <a:lnTo>
                  <a:pt x="4482" y="15244"/>
                </a:lnTo>
                <a:lnTo>
                  <a:pt x="945" y="15244"/>
                </a:lnTo>
                <a:cubicBezTo>
                  <a:pt x="432" y="15244"/>
                  <a:pt x="0" y="14697"/>
                  <a:pt x="0" y="14048"/>
                </a:cubicBezTo>
                <a:lnTo>
                  <a:pt x="0" y="6836"/>
                </a:lnTo>
                <a:cubicBezTo>
                  <a:pt x="0" y="6153"/>
                  <a:pt x="432" y="5674"/>
                  <a:pt x="945" y="5674"/>
                </a:cubicBezTo>
                <a:lnTo>
                  <a:pt x="4482" y="5674"/>
                </a:lnTo>
                <a:lnTo>
                  <a:pt x="10206" y="206"/>
                </a:lnTo>
                <a:cubicBezTo>
                  <a:pt x="10800" y="-341"/>
                  <a:pt x="11664" y="274"/>
                  <a:pt x="11664" y="1197"/>
                </a:cubicBezTo>
                <a:lnTo>
                  <a:pt x="11664" y="19653"/>
                </a:lnTo>
                <a:cubicBezTo>
                  <a:pt x="11664" y="20746"/>
                  <a:pt x="10800" y="21259"/>
                  <a:pt x="10098" y="20610"/>
                </a:cubicBezTo>
                <a:close/>
                <a:moveTo>
                  <a:pt x="4833" y="13911"/>
                </a:moveTo>
                <a:lnTo>
                  <a:pt x="10665" y="19516"/>
                </a:lnTo>
                <a:lnTo>
                  <a:pt x="10665" y="1402"/>
                </a:lnTo>
                <a:lnTo>
                  <a:pt x="4833" y="6939"/>
                </a:lnTo>
                <a:lnTo>
                  <a:pt x="1053" y="6939"/>
                </a:lnTo>
                <a:lnTo>
                  <a:pt x="1053" y="13911"/>
                </a:lnTo>
                <a:lnTo>
                  <a:pt x="4833" y="13911"/>
                </a:lnTo>
                <a:close/>
                <a:moveTo>
                  <a:pt x="13473" y="13706"/>
                </a:moveTo>
                <a:cubicBezTo>
                  <a:pt x="16416" y="13091"/>
                  <a:pt x="16416" y="7759"/>
                  <a:pt x="13473" y="7144"/>
                </a:cubicBezTo>
                <a:cubicBezTo>
                  <a:pt x="13257" y="7110"/>
                  <a:pt x="13230" y="7041"/>
                  <a:pt x="13257" y="6768"/>
                </a:cubicBezTo>
                <a:lnTo>
                  <a:pt x="13311" y="6153"/>
                </a:lnTo>
                <a:cubicBezTo>
                  <a:pt x="13338" y="5879"/>
                  <a:pt x="13446" y="5845"/>
                  <a:pt x="13662" y="5879"/>
                </a:cubicBezTo>
                <a:cubicBezTo>
                  <a:pt x="17712" y="6700"/>
                  <a:pt x="17712" y="14184"/>
                  <a:pt x="13662" y="15005"/>
                </a:cubicBezTo>
                <a:cubicBezTo>
                  <a:pt x="13446" y="15073"/>
                  <a:pt x="13338" y="14970"/>
                  <a:pt x="13311" y="14697"/>
                </a:cubicBezTo>
                <a:lnTo>
                  <a:pt x="13257" y="14150"/>
                </a:lnTo>
                <a:cubicBezTo>
                  <a:pt x="13230" y="13877"/>
                  <a:pt x="13257" y="13774"/>
                  <a:pt x="13473" y="13706"/>
                </a:cubicBezTo>
                <a:close/>
                <a:moveTo>
                  <a:pt x="14958" y="18012"/>
                </a:moveTo>
                <a:lnTo>
                  <a:pt x="15120" y="18559"/>
                </a:lnTo>
                <a:cubicBezTo>
                  <a:pt x="15201" y="18832"/>
                  <a:pt x="15282" y="18832"/>
                  <a:pt x="15498" y="18798"/>
                </a:cubicBezTo>
                <a:cubicBezTo>
                  <a:pt x="21600" y="15962"/>
                  <a:pt x="21600" y="4922"/>
                  <a:pt x="15498" y="2051"/>
                </a:cubicBezTo>
                <a:cubicBezTo>
                  <a:pt x="15282" y="2017"/>
                  <a:pt x="15201" y="2017"/>
                  <a:pt x="15120" y="2291"/>
                </a:cubicBezTo>
                <a:lnTo>
                  <a:pt x="14958" y="2837"/>
                </a:lnTo>
                <a:cubicBezTo>
                  <a:pt x="14904" y="3111"/>
                  <a:pt x="14958" y="3213"/>
                  <a:pt x="15120" y="3316"/>
                </a:cubicBezTo>
                <a:cubicBezTo>
                  <a:pt x="20331" y="5743"/>
                  <a:pt x="20331" y="15175"/>
                  <a:pt x="15120" y="17602"/>
                </a:cubicBezTo>
                <a:cubicBezTo>
                  <a:pt x="14958" y="17705"/>
                  <a:pt x="14904" y="17807"/>
                  <a:pt x="14958" y="180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3" name="Freeform 34"/>
          <p:cNvSpPr/>
          <p:nvPr/>
        </p:nvSpPr>
        <p:spPr>
          <a:xfrm>
            <a:off x="12261774" y="4838037"/>
            <a:ext cx="517551" cy="514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6" h="21600" extrusionOk="0">
                <a:moveTo>
                  <a:pt x="2872" y="3108"/>
                </a:moveTo>
                <a:cubicBezTo>
                  <a:pt x="4786" y="1067"/>
                  <a:pt x="7357" y="0"/>
                  <a:pt x="9872" y="0"/>
                </a:cubicBezTo>
                <a:cubicBezTo>
                  <a:pt x="12386" y="0"/>
                  <a:pt x="14900" y="1067"/>
                  <a:pt x="16814" y="3108"/>
                </a:cubicBezTo>
                <a:cubicBezTo>
                  <a:pt x="20643" y="7315"/>
                  <a:pt x="20643" y="14253"/>
                  <a:pt x="16814" y="18429"/>
                </a:cubicBezTo>
                <a:cubicBezTo>
                  <a:pt x="14900" y="20533"/>
                  <a:pt x="12386" y="21600"/>
                  <a:pt x="9814" y="21600"/>
                </a:cubicBezTo>
                <a:cubicBezTo>
                  <a:pt x="7300" y="21600"/>
                  <a:pt x="4786" y="20533"/>
                  <a:pt x="2872" y="18429"/>
                </a:cubicBezTo>
                <a:cubicBezTo>
                  <a:pt x="-957" y="14253"/>
                  <a:pt x="-957" y="7315"/>
                  <a:pt x="2872" y="3108"/>
                </a:cubicBezTo>
                <a:close/>
                <a:moveTo>
                  <a:pt x="1643" y="14222"/>
                </a:moveTo>
                <a:cubicBezTo>
                  <a:pt x="2557" y="13814"/>
                  <a:pt x="3500" y="13469"/>
                  <a:pt x="4472" y="13217"/>
                </a:cubicBezTo>
                <a:cubicBezTo>
                  <a:pt x="4300" y="11585"/>
                  <a:pt x="4300" y="9952"/>
                  <a:pt x="4472" y="8383"/>
                </a:cubicBezTo>
                <a:cubicBezTo>
                  <a:pt x="3500" y="8131"/>
                  <a:pt x="2557" y="7786"/>
                  <a:pt x="1643" y="7378"/>
                </a:cubicBezTo>
                <a:cubicBezTo>
                  <a:pt x="900" y="9544"/>
                  <a:pt x="900" y="11993"/>
                  <a:pt x="1643" y="14222"/>
                </a:cubicBezTo>
                <a:close/>
                <a:moveTo>
                  <a:pt x="2100" y="6279"/>
                </a:moveTo>
                <a:cubicBezTo>
                  <a:pt x="2929" y="6624"/>
                  <a:pt x="3786" y="6938"/>
                  <a:pt x="4614" y="7190"/>
                </a:cubicBezTo>
                <a:cubicBezTo>
                  <a:pt x="4986" y="5055"/>
                  <a:pt x="5614" y="3171"/>
                  <a:pt x="6557" y="1852"/>
                </a:cubicBezTo>
                <a:cubicBezTo>
                  <a:pt x="4643" y="2669"/>
                  <a:pt x="3043" y="4270"/>
                  <a:pt x="2100" y="6279"/>
                </a:cubicBezTo>
                <a:close/>
                <a:moveTo>
                  <a:pt x="4614" y="14410"/>
                </a:moveTo>
                <a:cubicBezTo>
                  <a:pt x="3786" y="14662"/>
                  <a:pt x="2929" y="14976"/>
                  <a:pt x="2100" y="15321"/>
                </a:cubicBezTo>
                <a:cubicBezTo>
                  <a:pt x="3043" y="17267"/>
                  <a:pt x="4643" y="18869"/>
                  <a:pt x="6557" y="19716"/>
                </a:cubicBezTo>
                <a:cubicBezTo>
                  <a:pt x="5614" y="18366"/>
                  <a:pt x="4986" y="16514"/>
                  <a:pt x="4614" y="14410"/>
                </a:cubicBezTo>
                <a:close/>
                <a:moveTo>
                  <a:pt x="5529" y="12966"/>
                </a:moveTo>
                <a:cubicBezTo>
                  <a:pt x="6786" y="12652"/>
                  <a:pt x="8043" y="12495"/>
                  <a:pt x="9272" y="12464"/>
                </a:cubicBezTo>
                <a:lnTo>
                  <a:pt x="9272" y="9073"/>
                </a:lnTo>
                <a:cubicBezTo>
                  <a:pt x="8043" y="9042"/>
                  <a:pt x="6786" y="8948"/>
                  <a:pt x="5529" y="8634"/>
                </a:cubicBezTo>
                <a:cubicBezTo>
                  <a:pt x="5386" y="10047"/>
                  <a:pt x="5386" y="11553"/>
                  <a:pt x="5529" y="12966"/>
                </a:cubicBezTo>
                <a:close/>
                <a:moveTo>
                  <a:pt x="5643" y="7472"/>
                </a:moveTo>
                <a:cubicBezTo>
                  <a:pt x="6900" y="7723"/>
                  <a:pt x="8072" y="7880"/>
                  <a:pt x="9272" y="7943"/>
                </a:cubicBezTo>
                <a:lnTo>
                  <a:pt x="9272" y="1193"/>
                </a:lnTo>
                <a:cubicBezTo>
                  <a:pt x="7386" y="1664"/>
                  <a:pt x="6157" y="4270"/>
                  <a:pt x="5643" y="7472"/>
                </a:cubicBezTo>
                <a:close/>
                <a:moveTo>
                  <a:pt x="9272" y="20344"/>
                </a:moveTo>
                <a:lnTo>
                  <a:pt x="9272" y="13657"/>
                </a:lnTo>
                <a:cubicBezTo>
                  <a:pt x="8072" y="13720"/>
                  <a:pt x="6900" y="13845"/>
                  <a:pt x="5643" y="14097"/>
                </a:cubicBezTo>
                <a:cubicBezTo>
                  <a:pt x="6157" y="17330"/>
                  <a:pt x="7357" y="19936"/>
                  <a:pt x="9272" y="20344"/>
                </a:cubicBezTo>
                <a:close/>
                <a:moveTo>
                  <a:pt x="10357" y="1193"/>
                </a:moveTo>
                <a:lnTo>
                  <a:pt x="10357" y="7943"/>
                </a:lnTo>
                <a:cubicBezTo>
                  <a:pt x="11586" y="7880"/>
                  <a:pt x="12786" y="7723"/>
                  <a:pt x="13986" y="7472"/>
                </a:cubicBezTo>
                <a:cubicBezTo>
                  <a:pt x="13529" y="4270"/>
                  <a:pt x="12272" y="1664"/>
                  <a:pt x="10357" y="1193"/>
                </a:cubicBezTo>
                <a:close/>
                <a:moveTo>
                  <a:pt x="10357" y="9073"/>
                </a:moveTo>
                <a:lnTo>
                  <a:pt x="10357" y="12464"/>
                </a:lnTo>
                <a:cubicBezTo>
                  <a:pt x="11643" y="12495"/>
                  <a:pt x="12872" y="12652"/>
                  <a:pt x="14157" y="12966"/>
                </a:cubicBezTo>
                <a:cubicBezTo>
                  <a:pt x="14300" y="11553"/>
                  <a:pt x="14300" y="10047"/>
                  <a:pt x="14157" y="8634"/>
                </a:cubicBezTo>
                <a:cubicBezTo>
                  <a:pt x="12872" y="8948"/>
                  <a:pt x="11643" y="9042"/>
                  <a:pt x="10357" y="9073"/>
                </a:cubicBezTo>
                <a:close/>
                <a:moveTo>
                  <a:pt x="14014" y="14097"/>
                </a:moveTo>
                <a:cubicBezTo>
                  <a:pt x="12786" y="13845"/>
                  <a:pt x="11586" y="13720"/>
                  <a:pt x="10357" y="13657"/>
                </a:cubicBezTo>
                <a:lnTo>
                  <a:pt x="10357" y="20344"/>
                </a:lnTo>
                <a:cubicBezTo>
                  <a:pt x="12272" y="19936"/>
                  <a:pt x="13529" y="17330"/>
                  <a:pt x="14014" y="14097"/>
                </a:cubicBezTo>
                <a:close/>
                <a:moveTo>
                  <a:pt x="15014" y="7190"/>
                </a:moveTo>
                <a:cubicBezTo>
                  <a:pt x="15900" y="6938"/>
                  <a:pt x="16729" y="6624"/>
                  <a:pt x="17586" y="6279"/>
                </a:cubicBezTo>
                <a:cubicBezTo>
                  <a:pt x="16614" y="4270"/>
                  <a:pt x="15014" y="2669"/>
                  <a:pt x="13100" y="1852"/>
                </a:cubicBezTo>
                <a:cubicBezTo>
                  <a:pt x="14072" y="3171"/>
                  <a:pt x="14700" y="5055"/>
                  <a:pt x="15014" y="7190"/>
                </a:cubicBezTo>
                <a:close/>
                <a:moveTo>
                  <a:pt x="17586" y="15321"/>
                </a:moveTo>
                <a:cubicBezTo>
                  <a:pt x="16729" y="14976"/>
                  <a:pt x="15900" y="14662"/>
                  <a:pt x="15014" y="14410"/>
                </a:cubicBezTo>
                <a:cubicBezTo>
                  <a:pt x="14700" y="16514"/>
                  <a:pt x="14072" y="18366"/>
                  <a:pt x="13100" y="19716"/>
                </a:cubicBezTo>
                <a:cubicBezTo>
                  <a:pt x="15014" y="18869"/>
                  <a:pt x="16614" y="17267"/>
                  <a:pt x="17586" y="15321"/>
                </a:cubicBezTo>
                <a:close/>
                <a:moveTo>
                  <a:pt x="15214" y="13217"/>
                </a:moveTo>
                <a:cubicBezTo>
                  <a:pt x="16129" y="13469"/>
                  <a:pt x="17072" y="13814"/>
                  <a:pt x="18043" y="14222"/>
                </a:cubicBezTo>
                <a:cubicBezTo>
                  <a:pt x="18786" y="11993"/>
                  <a:pt x="18786" y="9544"/>
                  <a:pt x="17986" y="7378"/>
                </a:cubicBezTo>
                <a:cubicBezTo>
                  <a:pt x="17072" y="7786"/>
                  <a:pt x="16129" y="8131"/>
                  <a:pt x="15214" y="8383"/>
                </a:cubicBezTo>
                <a:cubicBezTo>
                  <a:pt x="15357" y="9952"/>
                  <a:pt x="15357" y="11585"/>
                  <a:pt x="15214" y="1321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4" name="TextBox 17"/>
          <p:cNvSpPr/>
          <p:nvPr/>
        </p:nvSpPr>
        <p:spPr>
          <a:xfrm>
            <a:off x="1270572" y="2139288"/>
            <a:ext cx="74977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2600"/>
            </a:lvl1pPr>
          </a:lstStyle>
          <a:p>
            <a:r>
              <a:t>The Basic you need to know for the Rest of the Talk</a:t>
            </a:r>
          </a:p>
        </p:txBody>
      </p:sp>
      <p:sp>
        <p:nvSpPr>
          <p:cNvPr id="735" name="Freeform 47"/>
          <p:cNvSpPr/>
          <p:nvPr/>
        </p:nvSpPr>
        <p:spPr>
          <a:xfrm>
            <a:off x="17281732" y="4847329"/>
            <a:ext cx="529823" cy="49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511" extrusionOk="0">
                <a:moveTo>
                  <a:pt x="13454" y="3717"/>
                </a:moveTo>
                <a:cubicBezTo>
                  <a:pt x="13668" y="3393"/>
                  <a:pt x="14003" y="3231"/>
                  <a:pt x="14339" y="3231"/>
                </a:cubicBezTo>
                <a:lnTo>
                  <a:pt x="19556" y="3231"/>
                </a:lnTo>
                <a:lnTo>
                  <a:pt x="17451" y="996"/>
                </a:lnTo>
                <a:cubicBezTo>
                  <a:pt x="17329" y="802"/>
                  <a:pt x="17329" y="705"/>
                  <a:pt x="17451" y="543"/>
                </a:cubicBezTo>
                <a:lnTo>
                  <a:pt x="17847" y="122"/>
                </a:lnTo>
                <a:cubicBezTo>
                  <a:pt x="18061" y="-40"/>
                  <a:pt x="18153" y="-40"/>
                  <a:pt x="18305" y="122"/>
                </a:cubicBezTo>
                <a:lnTo>
                  <a:pt x="21264" y="3296"/>
                </a:lnTo>
                <a:cubicBezTo>
                  <a:pt x="21569" y="3555"/>
                  <a:pt x="21569" y="4073"/>
                  <a:pt x="21264" y="4364"/>
                </a:cubicBezTo>
                <a:lnTo>
                  <a:pt x="18305" y="7538"/>
                </a:lnTo>
                <a:cubicBezTo>
                  <a:pt x="18153" y="7700"/>
                  <a:pt x="18061" y="7732"/>
                  <a:pt x="17847" y="7538"/>
                </a:cubicBezTo>
                <a:lnTo>
                  <a:pt x="17451" y="7117"/>
                </a:lnTo>
                <a:cubicBezTo>
                  <a:pt x="17329" y="6955"/>
                  <a:pt x="17329" y="6858"/>
                  <a:pt x="17451" y="6663"/>
                </a:cubicBezTo>
                <a:lnTo>
                  <a:pt x="19556" y="4429"/>
                </a:lnTo>
                <a:lnTo>
                  <a:pt x="14400" y="4429"/>
                </a:lnTo>
                <a:lnTo>
                  <a:pt x="5553" y="17803"/>
                </a:lnTo>
                <a:cubicBezTo>
                  <a:pt x="5369" y="18095"/>
                  <a:pt x="5034" y="18322"/>
                  <a:pt x="4668" y="18322"/>
                </a:cubicBezTo>
                <a:lnTo>
                  <a:pt x="275" y="18322"/>
                </a:lnTo>
                <a:cubicBezTo>
                  <a:pt x="31" y="18322"/>
                  <a:pt x="0" y="18192"/>
                  <a:pt x="0" y="17933"/>
                </a:cubicBezTo>
                <a:lnTo>
                  <a:pt x="0" y="17415"/>
                </a:lnTo>
                <a:cubicBezTo>
                  <a:pt x="0" y="17156"/>
                  <a:pt x="31" y="17059"/>
                  <a:pt x="275" y="17059"/>
                </a:cubicBezTo>
                <a:lnTo>
                  <a:pt x="4637" y="17059"/>
                </a:lnTo>
                <a:lnTo>
                  <a:pt x="13454" y="3717"/>
                </a:lnTo>
                <a:close/>
                <a:moveTo>
                  <a:pt x="4668" y="3231"/>
                </a:moveTo>
                <a:cubicBezTo>
                  <a:pt x="5034" y="3231"/>
                  <a:pt x="5369" y="3393"/>
                  <a:pt x="5553" y="3717"/>
                </a:cubicBezTo>
                <a:lnTo>
                  <a:pt x="8420" y="8088"/>
                </a:lnTo>
                <a:cubicBezTo>
                  <a:pt x="8573" y="8315"/>
                  <a:pt x="8573" y="8477"/>
                  <a:pt x="8390" y="8574"/>
                </a:cubicBezTo>
                <a:lnTo>
                  <a:pt x="7993" y="8930"/>
                </a:lnTo>
                <a:cubicBezTo>
                  <a:pt x="7810" y="9027"/>
                  <a:pt x="7658" y="9027"/>
                  <a:pt x="7505" y="8833"/>
                </a:cubicBezTo>
                <a:cubicBezTo>
                  <a:pt x="6529" y="7376"/>
                  <a:pt x="5614" y="5919"/>
                  <a:pt x="4637" y="4429"/>
                </a:cubicBezTo>
                <a:lnTo>
                  <a:pt x="275" y="4429"/>
                </a:lnTo>
                <a:cubicBezTo>
                  <a:pt x="31" y="4429"/>
                  <a:pt x="0" y="4364"/>
                  <a:pt x="0" y="4105"/>
                </a:cubicBezTo>
                <a:lnTo>
                  <a:pt x="0" y="3555"/>
                </a:lnTo>
                <a:cubicBezTo>
                  <a:pt x="0" y="3328"/>
                  <a:pt x="31" y="3231"/>
                  <a:pt x="275" y="3231"/>
                </a:cubicBezTo>
                <a:lnTo>
                  <a:pt x="4668" y="3231"/>
                </a:lnTo>
                <a:close/>
                <a:moveTo>
                  <a:pt x="14400" y="17059"/>
                </a:moveTo>
                <a:lnTo>
                  <a:pt x="19617" y="17059"/>
                </a:lnTo>
                <a:lnTo>
                  <a:pt x="17512" y="14824"/>
                </a:lnTo>
                <a:cubicBezTo>
                  <a:pt x="17359" y="14695"/>
                  <a:pt x="17359" y="14533"/>
                  <a:pt x="17512" y="14371"/>
                </a:cubicBezTo>
                <a:lnTo>
                  <a:pt x="17908" y="13950"/>
                </a:lnTo>
                <a:cubicBezTo>
                  <a:pt x="18092" y="13788"/>
                  <a:pt x="18183" y="13788"/>
                  <a:pt x="18336" y="13950"/>
                </a:cubicBezTo>
                <a:lnTo>
                  <a:pt x="21325" y="17123"/>
                </a:lnTo>
                <a:cubicBezTo>
                  <a:pt x="21600" y="17415"/>
                  <a:pt x="21600" y="17933"/>
                  <a:pt x="21325" y="18257"/>
                </a:cubicBezTo>
                <a:lnTo>
                  <a:pt x="18336" y="21366"/>
                </a:lnTo>
                <a:cubicBezTo>
                  <a:pt x="18183" y="21560"/>
                  <a:pt x="18092" y="21560"/>
                  <a:pt x="17908" y="21366"/>
                </a:cubicBezTo>
                <a:lnTo>
                  <a:pt x="17512" y="21009"/>
                </a:lnTo>
                <a:cubicBezTo>
                  <a:pt x="17359" y="20783"/>
                  <a:pt x="17359" y="20686"/>
                  <a:pt x="17512" y="20491"/>
                </a:cubicBezTo>
                <a:lnTo>
                  <a:pt x="19617" y="18322"/>
                </a:lnTo>
                <a:lnTo>
                  <a:pt x="14339" y="18322"/>
                </a:lnTo>
                <a:cubicBezTo>
                  <a:pt x="14003" y="18322"/>
                  <a:pt x="13668" y="18095"/>
                  <a:pt x="13454" y="17803"/>
                </a:cubicBezTo>
                <a:lnTo>
                  <a:pt x="10617" y="13496"/>
                </a:lnTo>
                <a:cubicBezTo>
                  <a:pt x="10495" y="13270"/>
                  <a:pt x="10495" y="13173"/>
                  <a:pt x="10678" y="13011"/>
                </a:cubicBezTo>
                <a:lnTo>
                  <a:pt x="11105" y="12719"/>
                </a:lnTo>
                <a:cubicBezTo>
                  <a:pt x="11319" y="12557"/>
                  <a:pt x="11410" y="12622"/>
                  <a:pt x="11563" y="12752"/>
                </a:cubicBezTo>
                <a:cubicBezTo>
                  <a:pt x="12478" y="14209"/>
                  <a:pt x="13454" y="15601"/>
                  <a:pt x="14400" y="1705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Picture Placeholder 13" descr="Picture Placeholder 1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4418" b="441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8" name="Rectangle 3"/>
          <p:cNvSpPr/>
          <p:nvPr/>
        </p:nvSpPr>
        <p:spPr>
          <a:xfrm>
            <a:off x="1257427" y="4148137"/>
            <a:ext cx="8677148" cy="43640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39" name="TextBox 54"/>
          <p:cNvSpPr/>
          <p:nvPr/>
        </p:nvSpPr>
        <p:spPr>
          <a:xfrm>
            <a:off x="1740939" y="5092072"/>
            <a:ext cx="7710125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 sz="5400" b="1">
                <a:solidFill>
                  <a:srgbClr val="FFFFFF"/>
                </a:solidFill>
                <a:latin typeface="Panton Bold"/>
                <a:ea typeface="Panton Bold"/>
                <a:cs typeface="Panton Bold"/>
                <a:sym typeface="Panton Bold"/>
              </a:defRPr>
            </a:pPr>
            <a:r>
              <a:t>—KUBELET FLAG </a:t>
            </a:r>
          </a:p>
          <a:p>
            <a:pPr>
              <a:defRPr sz="5400" b="1">
                <a:solidFill>
                  <a:srgbClr val="FFFFFF"/>
                </a:solidFill>
                <a:latin typeface="Panton Bold"/>
                <a:ea typeface="Panton Bold"/>
                <a:cs typeface="Panton Bold"/>
                <a:sym typeface="Panton Bold"/>
              </a:defRPr>
            </a:pPr>
            <a:r>
              <a:t>—feature-gates= "Accelerators=true"  </a:t>
            </a:r>
          </a:p>
        </p:txBody>
      </p:sp>
      <p:sp>
        <p:nvSpPr>
          <p:cNvPr id="740" name="Subtitle 2"/>
          <p:cNvSpPr/>
          <p:nvPr/>
        </p:nvSpPr>
        <p:spPr>
          <a:xfrm>
            <a:off x="4194628" y="9032875"/>
            <a:ext cx="16057110" cy="114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  <a:p>
            <a:pPr algn="ctr"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Out of Scope for a Data Conference</a:t>
            </a:r>
          </a:p>
        </p:txBody>
      </p:sp>
      <p:sp>
        <p:nvSpPr>
          <p:cNvPr id="741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23401266" y="12783394"/>
            <a:ext cx="309119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742" name="How to enable GPU in your K8S cluster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433">
              <a:lnSpc>
                <a:spcPct val="100000"/>
              </a:lnSpc>
            </a:lvl1pPr>
          </a:lstStyle>
          <a:p>
            <a:r>
              <a:t>How to enable GPU in your K8S cluster?</a:t>
            </a:r>
          </a:p>
        </p:txBody>
      </p:sp>
      <p:sp>
        <p:nvSpPr>
          <p:cNvPr id="743" name="TextBox 17"/>
          <p:cNvSpPr/>
          <p:nvPr/>
        </p:nvSpPr>
        <p:spPr>
          <a:xfrm>
            <a:off x="1286059" y="2139288"/>
            <a:ext cx="7017773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/>
            </a:pPr>
            <a:endParaRPr/>
          </a:p>
        </p:txBody>
      </p:sp>
      <p:sp>
        <p:nvSpPr>
          <p:cNvPr id="744" name="Install Docker, nvidia-docker-bridge, cuda"/>
          <p:cNvSpPr>
            <a:spLocks noGrp="1"/>
          </p:cNvSpPr>
          <p:nvPr>
            <p:ph type="body" sz="quarter" idx="4294967295"/>
          </p:nvPr>
        </p:nvSpPr>
        <p:spPr>
          <a:xfrm>
            <a:off x="1171661" y="8901303"/>
            <a:ext cx="22040678" cy="698735"/>
          </a:xfrm>
          <a:prstGeom prst="rect">
            <a:avLst/>
          </a:prstGeom>
        </p:spPr>
        <p:txBody>
          <a:bodyPr/>
          <a:lstStyle>
            <a:lvl1pPr marL="219635" indent="-219635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  <a:defRPr sz="3600"/>
            </a:lvl1pPr>
          </a:lstStyle>
          <a:p>
            <a:r>
              <a:t>Install Docker, nvidia-docker-bridge, cuda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ingle Worker Insta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Single Worker Instance</a:t>
            </a:r>
          </a:p>
        </p:txBody>
      </p:sp>
      <p:sp>
        <p:nvSpPr>
          <p:cNvPr id="747" name="Prepare our Docker Image…"/>
          <p:cNvSpPr>
            <a:spLocks noGrp="1"/>
          </p:cNvSpPr>
          <p:nvPr>
            <p:ph type="body" idx="1"/>
          </p:nvPr>
        </p:nvSpPr>
        <p:spPr>
          <a:xfrm>
            <a:off x="1275720" y="2393951"/>
            <a:ext cx="21832561" cy="9783379"/>
          </a:xfrm>
          <a:prstGeom prst="rect">
            <a:avLst/>
          </a:prstGeom>
        </p:spPr>
        <p:txBody>
          <a:bodyPr/>
          <a:lstStyle/>
          <a:p>
            <a:r>
              <a:rPr dirty="0"/>
              <a:t> Prepare our Docker Image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Use prebuild Tensorflow image and add additional </a:t>
            </a:r>
            <a:r>
              <a:rPr lang="en-US" dirty="0" smtClean="0"/>
              <a:t>l</a:t>
            </a:r>
            <a:r>
              <a:rPr dirty="0" smtClean="0"/>
              <a:t>ibraries </a:t>
            </a:r>
            <a:r>
              <a:rPr dirty="0"/>
              <a:t>&amp; </a:t>
            </a:r>
            <a:r>
              <a:rPr lang="en-US" dirty="0" smtClean="0"/>
              <a:t>c</a:t>
            </a:r>
            <a:r>
              <a:rPr dirty="0" smtClean="0"/>
              <a:t>ustom </a:t>
            </a:r>
            <a:r>
              <a:rPr lang="en-US" dirty="0" smtClean="0"/>
              <a:t>c</a:t>
            </a:r>
            <a:r>
              <a:rPr dirty="0" smtClean="0"/>
              <a:t>ode </a:t>
            </a:r>
            <a:r>
              <a:rPr dirty="0"/>
              <a:t>(</a:t>
            </a:r>
            <a:r>
              <a:rPr u="sng" dirty="0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2"/>
              </a:rPr>
              <a:t>gcr.io/tensorflow/tensorflow</a:t>
            </a:r>
            <a:r>
              <a:rPr dirty="0"/>
              <a:t>) </a:t>
            </a:r>
          </a:p>
          <a:p>
            <a:r>
              <a:rPr lang="en-US" dirty="0" smtClean="0"/>
              <a:t>S</a:t>
            </a:r>
            <a:r>
              <a:rPr dirty="0" smtClean="0"/>
              <a:t>pecial </a:t>
            </a:r>
            <a:r>
              <a:rPr dirty="0"/>
              <a:t>images </a:t>
            </a:r>
            <a:r>
              <a:rPr lang="en-US" dirty="0" smtClean="0"/>
              <a:t>for </a:t>
            </a:r>
            <a:r>
              <a:rPr dirty="0" err="1" smtClean="0"/>
              <a:t>cpu</a:t>
            </a:r>
            <a:r>
              <a:rPr dirty="0" smtClean="0"/>
              <a:t>/</a:t>
            </a:r>
            <a:r>
              <a:rPr dirty="0" err="1" smtClean="0"/>
              <a:t>gpu</a:t>
            </a:r>
            <a:r>
              <a:rPr dirty="0" smtClean="0"/>
              <a:t> </a:t>
            </a:r>
            <a:r>
              <a:rPr dirty="0"/>
              <a:t>builds, see docker hub tags</a:t>
            </a:r>
          </a:p>
          <a:p>
            <a:r>
              <a:rPr dirty="0"/>
              <a:t>Build &amp; Push to a </a:t>
            </a:r>
            <a:r>
              <a:rPr lang="en-US" dirty="0" smtClean="0"/>
              <a:t>r</a:t>
            </a:r>
            <a:r>
              <a:rPr dirty="0" smtClean="0"/>
              <a:t>egistry </a:t>
            </a:r>
            <a:endParaRPr dirty="0"/>
          </a:p>
        </p:txBody>
      </p:sp>
      <p:sp>
        <p:nvSpPr>
          <p:cNvPr id="74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6316" y="12796094"/>
            <a:ext cx="279020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74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92013" y="7853309"/>
            <a:ext cx="8009308" cy="476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0330" y="3154326"/>
            <a:ext cx="9772298" cy="336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Write Kubernetes Pod Deploy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Write Kubernetes Pod Deployment</a:t>
            </a:r>
          </a:p>
        </p:txBody>
      </p:sp>
      <p:sp>
        <p:nvSpPr>
          <p:cNvPr id="753" name="Tell kubernetes to use GPU Resourc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Tell kubernetes to use GPU </a:t>
            </a:r>
            <a:r>
              <a:rPr lang="en-US" dirty="0" smtClean="0"/>
              <a:t>r</a:t>
            </a:r>
            <a:r>
              <a:rPr dirty="0" smtClean="0"/>
              <a:t>esource 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Mount </a:t>
            </a:r>
            <a:r>
              <a:rPr/>
              <a:t>NVIDIA </a:t>
            </a:r>
            <a:r>
              <a:rPr lang="en-US" smtClean="0"/>
              <a:t>l</a:t>
            </a:r>
            <a:r>
              <a:rPr smtClean="0"/>
              <a:t>ibraries </a:t>
            </a:r>
            <a:r>
              <a:rPr/>
              <a:t>from </a:t>
            </a:r>
            <a:r>
              <a:rPr lang="en-US" smtClean="0"/>
              <a:t>h</a:t>
            </a:r>
            <a:r>
              <a:rPr smtClean="0"/>
              <a:t>ost</a:t>
            </a:r>
            <a:endParaRPr dirty="0"/>
          </a:p>
        </p:txBody>
      </p:sp>
      <p:sp>
        <p:nvSpPr>
          <p:cNvPr id="75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2315" y="12796094"/>
            <a:ext cx="28702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7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0600" y="2978149"/>
            <a:ext cx="10762800" cy="2826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396" y="7145466"/>
            <a:ext cx="10408158" cy="529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42315" y="7699477"/>
            <a:ext cx="9877362" cy="418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Full Pod Yam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 Pod Yaml</a:t>
            </a:r>
          </a:p>
        </p:txBody>
      </p:sp>
      <p:sp>
        <p:nvSpPr>
          <p:cNvPr id="760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4317" y="12796094"/>
            <a:ext cx="263018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7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6523" y="2978149"/>
            <a:ext cx="9068257" cy="985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1187" y="4012256"/>
            <a:ext cx="9544187" cy="569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Distributed Tensorflow - Python Cod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Tensorflow - Python Code</a:t>
            </a:r>
          </a:p>
        </p:txBody>
      </p:sp>
      <p:sp>
        <p:nvSpPr>
          <p:cNvPr id="765" name="Add clusterSpec and server information to cod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clusterSpec and server information to code</a:t>
            </a:r>
          </a:p>
          <a:p>
            <a:pPr lvl="1"/>
            <a:r>
              <a:t>Use Flags/Envirmoent Variable to inject dynamically this information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Write your TF Graph</a:t>
            </a:r>
          </a:p>
          <a:p>
            <a:pPr lvl="1"/>
            <a:r>
              <a:t>Either Manual Placement or automatic</a:t>
            </a:r>
          </a:p>
          <a:p>
            <a:r>
              <a:t>Dockerfile stays same/similiar</a:t>
            </a:r>
          </a:p>
        </p:txBody>
      </p:sp>
      <p:sp>
        <p:nvSpPr>
          <p:cNvPr id="76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2887" y="12796094"/>
            <a:ext cx="285878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7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6810" y="4114670"/>
            <a:ext cx="15170380" cy="5486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8" idx="4"/>
          </p:cNvCxnSpPr>
          <p:nvPr/>
        </p:nvCxnSpPr>
        <p:spPr>
          <a:xfrm>
            <a:off x="12196763" y="4705349"/>
            <a:ext cx="0" cy="9010651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2004677" y="4321176"/>
            <a:ext cx="384176" cy="384176"/>
          </a:xfrm>
          <a:prstGeom prst="ellipse">
            <a:avLst/>
          </a:prstGeom>
          <a:solidFill>
            <a:schemeClr val="accent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7" tIns="34299" rIns="68597" bIns="34299" anchor="ctr"/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defRPr/>
            </a:pPr>
            <a:endParaRPr lang="x-none" altLang="x-none" sz="2701" dirty="0">
              <a:solidFill>
                <a:srgbClr val="FFFFFF"/>
              </a:solidFill>
              <a:latin typeface="Panton Light" charset="0"/>
              <a:ea typeface="Panton Light" charset="0"/>
              <a:cs typeface="Panton Light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2004675" y="8402608"/>
            <a:ext cx="384176" cy="384176"/>
          </a:xfrm>
          <a:prstGeom prst="ellipse">
            <a:avLst/>
          </a:prstGeom>
          <a:solidFill>
            <a:schemeClr val="accent4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7" tIns="34299" rIns="68597" bIns="34299" anchor="ctr"/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defRPr/>
            </a:pPr>
            <a:endParaRPr lang="x-none" altLang="x-none" sz="2701" dirty="0">
              <a:solidFill>
                <a:srgbClr val="FFFFFF"/>
              </a:solidFill>
              <a:latin typeface="Panton Light" charset="0"/>
              <a:ea typeface="Panton Light" charset="0"/>
              <a:cs typeface="Panton Ligh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004675" y="10407651"/>
            <a:ext cx="384176" cy="384176"/>
          </a:xfrm>
          <a:prstGeom prst="ellipse">
            <a:avLst/>
          </a:prstGeom>
          <a:solidFill>
            <a:schemeClr val="accent5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7" tIns="34299" rIns="68597" bIns="34299" anchor="ctr"/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defRPr/>
            </a:pPr>
            <a:endParaRPr lang="x-none" altLang="x-none" sz="2701" dirty="0">
              <a:solidFill>
                <a:srgbClr val="FFFFFF"/>
              </a:solidFill>
              <a:latin typeface="Panton Light" charset="0"/>
              <a:ea typeface="Panton Light" charset="0"/>
              <a:cs typeface="Panton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74677" y="4222749"/>
            <a:ext cx="3933824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506" hangingPunct="1">
              <a:defRPr/>
            </a:pPr>
            <a:r>
              <a:rPr lang="en-US" sz="3000" dirty="0" smtClean="0">
                <a:latin typeface="Panton Light" charset="0"/>
                <a:cs typeface="Panton Light" charset="0"/>
              </a:rPr>
              <a:t>Motivation</a:t>
            </a:r>
            <a:endParaRPr lang="en-US" sz="3000" dirty="0">
              <a:latin typeface="Panton Light" charset="0"/>
              <a:cs typeface="Panton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274675" y="8266080"/>
            <a:ext cx="3933824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506" hangingPunct="1">
              <a:defRPr/>
            </a:pPr>
            <a:r>
              <a:rPr lang="en-US" sz="3000" dirty="0" smtClean="0">
                <a:latin typeface="Panton Light" charset="0"/>
                <a:cs typeface="Panton Light" charset="0"/>
              </a:rPr>
              <a:t>Kubernetes</a:t>
            </a:r>
            <a:endParaRPr lang="en-US" sz="3000" dirty="0">
              <a:latin typeface="Panton Light" charset="0"/>
              <a:cs typeface="Panton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274677" y="10206037"/>
            <a:ext cx="3933824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506" hangingPunct="1">
              <a:defRPr/>
            </a:pPr>
            <a:r>
              <a:rPr lang="en-US" sz="3000" dirty="0" smtClean="0">
                <a:latin typeface="Panton Light" charset="0"/>
                <a:cs typeface="Panton Light" charset="0"/>
              </a:rPr>
              <a:t>Demo</a:t>
            </a:r>
            <a:endParaRPr lang="en-US" sz="3000" dirty="0">
              <a:latin typeface="Panton Light" charset="0"/>
              <a:cs typeface="Panton Ligh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2707604" y="12735746"/>
            <a:ext cx="734856" cy="400109"/>
          </a:xfrm>
          <a:prstGeom prst="rect">
            <a:avLst/>
          </a:prstGeom>
        </p:spPr>
        <p:txBody>
          <a:bodyPr/>
          <a:lstStyle/>
          <a:p>
            <a:fld id="{707C8526-07B5-9D4B-A303-32AFB2A0ED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447801" y="2458387"/>
            <a:ext cx="7848216" cy="398667"/>
          </a:xfrm>
        </p:spPr>
        <p:txBody>
          <a:bodyPr/>
          <a:lstStyle/>
          <a:p>
            <a:r>
              <a:rPr lang="en-US" dirty="0" smtClean="0"/>
              <a:t>Distributed </a:t>
            </a:r>
            <a:r>
              <a:rPr lang="en-US" dirty="0" err="1" smtClean="0"/>
              <a:t>Tensorflow</a:t>
            </a:r>
            <a:r>
              <a:rPr lang="en-US" dirty="0" smtClean="0"/>
              <a:t> &amp; Kubernetes</a:t>
            </a:r>
            <a:endParaRPr lang="en-US" dirty="0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2580541" y="4222756"/>
            <a:ext cx="584080" cy="552413"/>
          </a:xfrm>
          <a:custGeom>
            <a:avLst/>
            <a:gdLst>
              <a:gd name="T0" fmla="*/ 697 w 730"/>
              <a:gd name="T1" fmla="*/ 390 h 694"/>
              <a:gd name="T2" fmla="*/ 648 w 730"/>
              <a:gd name="T3" fmla="*/ 339 h 694"/>
              <a:gd name="T4" fmla="*/ 648 w 730"/>
              <a:gd name="T5" fmla="*/ 657 h 694"/>
              <a:gd name="T6" fmla="*/ 613 w 730"/>
              <a:gd name="T7" fmla="*/ 693 h 694"/>
              <a:gd name="T8" fmla="*/ 472 w 730"/>
              <a:gd name="T9" fmla="*/ 693 h 694"/>
              <a:gd name="T10" fmla="*/ 437 w 730"/>
              <a:gd name="T11" fmla="*/ 657 h 694"/>
              <a:gd name="T12" fmla="*/ 437 w 730"/>
              <a:gd name="T13" fmla="*/ 430 h 694"/>
              <a:gd name="T14" fmla="*/ 294 w 730"/>
              <a:gd name="T15" fmla="*/ 430 h 694"/>
              <a:gd name="T16" fmla="*/ 294 w 730"/>
              <a:gd name="T17" fmla="*/ 657 h 694"/>
              <a:gd name="T18" fmla="*/ 259 w 730"/>
              <a:gd name="T19" fmla="*/ 693 h 694"/>
              <a:gd name="T20" fmla="*/ 118 w 730"/>
              <a:gd name="T21" fmla="*/ 693 h 694"/>
              <a:gd name="T22" fmla="*/ 83 w 730"/>
              <a:gd name="T23" fmla="*/ 657 h 694"/>
              <a:gd name="T24" fmla="*/ 83 w 730"/>
              <a:gd name="T25" fmla="*/ 339 h 694"/>
              <a:gd name="T26" fmla="*/ 34 w 730"/>
              <a:gd name="T27" fmla="*/ 390 h 694"/>
              <a:gd name="T28" fmla="*/ 19 w 730"/>
              <a:gd name="T29" fmla="*/ 392 h 694"/>
              <a:gd name="T30" fmla="*/ 6 w 730"/>
              <a:gd name="T31" fmla="*/ 379 h 694"/>
              <a:gd name="T32" fmla="*/ 5 w 730"/>
              <a:gd name="T33" fmla="*/ 365 h 694"/>
              <a:gd name="T34" fmla="*/ 341 w 730"/>
              <a:gd name="T35" fmla="*/ 14 h 694"/>
              <a:gd name="T36" fmla="*/ 390 w 730"/>
              <a:gd name="T37" fmla="*/ 14 h 694"/>
              <a:gd name="T38" fmla="*/ 725 w 730"/>
              <a:gd name="T39" fmla="*/ 365 h 694"/>
              <a:gd name="T40" fmla="*/ 725 w 730"/>
              <a:gd name="T41" fmla="*/ 379 h 694"/>
              <a:gd name="T42" fmla="*/ 712 w 730"/>
              <a:gd name="T43" fmla="*/ 392 h 694"/>
              <a:gd name="T44" fmla="*/ 697 w 730"/>
              <a:gd name="T45" fmla="*/ 390 h 694"/>
              <a:gd name="T46" fmla="*/ 365 w 730"/>
              <a:gd name="T47" fmla="*/ 43 h 694"/>
              <a:gd name="T48" fmla="*/ 122 w 730"/>
              <a:gd name="T49" fmla="*/ 299 h 694"/>
              <a:gd name="T50" fmla="*/ 122 w 730"/>
              <a:gd name="T51" fmla="*/ 654 h 694"/>
              <a:gd name="T52" fmla="*/ 256 w 730"/>
              <a:gd name="T53" fmla="*/ 654 h 694"/>
              <a:gd name="T54" fmla="*/ 256 w 730"/>
              <a:gd name="T55" fmla="*/ 427 h 694"/>
              <a:gd name="T56" fmla="*/ 291 w 730"/>
              <a:gd name="T57" fmla="*/ 392 h 694"/>
              <a:gd name="T58" fmla="*/ 440 w 730"/>
              <a:gd name="T59" fmla="*/ 392 h 694"/>
              <a:gd name="T60" fmla="*/ 475 w 730"/>
              <a:gd name="T61" fmla="*/ 427 h 694"/>
              <a:gd name="T62" fmla="*/ 475 w 730"/>
              <a:gd name="T63" fmla="*/ 654 h 694"/>
              <a:gd name="T64" fmla="*/ 609 w 730"/>
              <a:gd name="T65" fmla="*/ 654 h 694"/>
              <a:gd name="T66" fmla="*/ 609 w 730"/>
              <a:gd name="T67" fmla="*/ 299 h 694"/>
              <a:gd name="T68" fmla="*/ 365 w 730"/>
              <a:gd name="T69" fmla="*/ 43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0" h="694">
                <a:moveTo>
                  <a:pt x="697" y="390"/>
                </a:moveTo>
                <a:lnTo>
                  <a:pt x="648" y="339"/>
                </a:lnTo>
                <a:lnTo>
                  <a:pt x="648" y="657"/>
                </a:lnTo>
                <a:cubicBezTo>
                  <a:pt x="648" y="677"/>
                  <a:pt x="632" y="693"/>
                  <a:pt x="613" y="693"/>
                </a:cubicBezTo>
                <a:lnTo>
                  <a:pt x="472" y="693"/>
                </a:lnTo>
                <a:cubicBezTo>
                  <a:pt x="453" y="693"/>
                  <a:pt x="437" y="677"/>
                  <a:pt x="437" y="657"/>
                </a:cubicBezTo>
                <a:lnTo>
                  <a:pt x="437" y="430"/>
                </a:lnTo>
                <a:lnTo>
                  <a:pt x="294" y="430"/>
                </a:lnTo>
                <a:lnTo>
                  <a:pt x="294" y="657"/>
                </a:lnTo>
                <a:cubicBezTo>
                  <a:pt x="294" y="677"/>
                  <a:pt x="278" y="693"/>
                  <a:pt x="259" y="693"/>
                </a:cubicBezTo>
                <a:lnTo>
                  <a:pt x="118" y="693"/>
                </a:lnTo>
                <a:cubicBezTo>
                  <a:pt x="99" y="693"/>
                  <a:pt x="83" y="677"/>
                  <a:pt x="83" y="657"/>
                </a:cubicBezTo>
                <a:lnTo>
                  <a:pt x="83" y="339"/>
                </a:lnTo>
                <a:lnTo>
                  <a:pt x="34" y="390"/>
                </a:lnTo>
                <a:cubicBezTo>
                  <a:pt x="27" y="397"/>
                  <a:pt x="24" y="397"/>
                  <a:pt x="19" y="392"/>
                </a:cubicBezTo>
                <a:lnTo>
                  <a:pt x="6" y="379"/>
                </a:lnTo>
                <a:cubicBezTo>
                  <a:pt x="0" y="374"/>
                  <a:pt x="0" y="371"/>
                  <a:pt x="5" y="365"/>
                </a:cubicBezTo>
                <a:lnTo>
                  <a:pt x="341" y="14"/>
                </a:lnTo>
                <a:cubicBezTo>
                  <a:pt x="354" y="0"/>
                  <a:pt x="378" y="0"/>
                  <a:pt x="390" y="14"/>
                </a:cubicBezTo>
                <a:lnTo>
                  <a:pt x="725" y="365"/>
                </a:lnTo>
                <a:cubicBezTo>
                  <a:pt x="729" y="371"/>
                  <a:pt x="729" y="374"/>
                  <a:pt x="725" y="379"/>
                </a:cubicBezTo>
                <a:lnTo>
                  <a:pt x="712" y="392"/>
                </a:lnTo>
                <a:cubicBezTo>
                  <a:pt x="707" y="397"/>
                  <a:pt x="702" y="397"/>
                  <a:pt x="697" y="390"/>
                </a:cubicBezTo>
                <a:close/>
                <a:moveTo>
                  <a:pt x="365" y="43"/>
                </a:moveTo>
                <a:lnTo>
                  <a:pt x="122" y="299"/>
                </a:lnTo>
                <a:lnTo>
                  <a:pt x="122" y="654"/>
                </a:lnTo>
                <a:lnTo>
                  <a:pt x="256" y="654"/>
                </a:lnTo>
                <a:lnTo>
                  <a:pt x="256" y="427"/>
                </a:lnTo>
                <a:cubicBezTo>
                  <a:pt x="256" y="408"/>
                  <a:pt x="272" y="392"/>
                  <a:pt x="291" y="392"/>
                </a:cubicBezTo>
                <a:lnTo>
                  <a:pt x="440" y="392"/>
                </a:lnTo>
                <a:cubicBezTo>
                  <a:pt x="459" y="392"/>
                  <a:pt x="475" y="408"/>
                  <a:pt x="475" y="427"/>
                </a:cubicBezTo>
                <a:lnTo>
                  <a:pt x="475" y="654"/>
                </a:lnTo>
                <a:lnTo>
                  <a:pt x="609" y="654"/>
                </a:lnTo>
                <a:lnTo>
                  <a:pt x="609" y="299"/>
                </a:lnTo>
                <a:lnTo>
                  <a:pt x="365" y="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08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12604425" y="8333035"/>
            <a:ext cx="478165" cy="453291"/>
          </a:xfrm>
          <a:custGeom>
            <a:avLst/>
            <a:gdLst>
              <a:gd name="T0" fmla="*/ 141 w 761"/>
              <a:gd name="T1" fmla="*/ 120 h 721"/>
              <a:gd name="T2" fmla="*/ 232 w 761"/>
              <a:gd name="T3" fmla="*/ 120 h 721"/>
              <a:gd name="T4" fmla="*/ 232 w 761"/>
              <a:gd name="T5" fmla="*/ 111 h 721"/>
              <a:gd name="T6" fmla="*/ 339 w 761"/>
              <a:gd name="T7" fmla="*/ 0 h 721"/>
              <a:gd name="T8" fmla="*/ 419 w 761"/>
              <a:gd name="T9" fmla="*/ 0 h 721"/>
              <a:gd name="T10" fmla="*/ 526 w 761"/>
              <a:gd name="T11" fmla="*/ 111 h 721"/>
              <a:gd name="T12" fmla="*/ 526 w 761"/>
              <a:gd name="T13" fmla="*/ 120 h 721"/>
              <a:gd name="T14" fmla="*/ 619 w 761"/>
              <a:gd name="T15" fmla="*/ 120 h 721"/>
              <a:gd name="T16" fmla="*/ 760 w 761"/>
              <a:gd name="T17" fmla="*/ 261 h 721"/>
              <a:gd name="T18" fmla="*/ 760 w 761"/>
              <a:gd name="T19" fmla="*/ 579 h 721"/>
              <a:gd name="T20" fmla="*/ 619 w 761"/>
              <a:gd name="T21" fmla="*/ 720 h 721"/>
              <a:gd name="T22" fmla="*/ 141 w 761"/>
              <a:gd name="T23" fmla="*/ 720 h 721"/>
              <a:gd name="T24" fmla="*/ 0 w 761"/>
              <a:gd name="T25" fmla="*/ 579 h 721"/>
              <a:gd name="T26" fmla="*/ 0 w 761"/>
              <a:gd name="T27" fmla="*/ 261 h 721"/>
              <a:gd name="T28" fmla="*/ 141 w 761"/>
              <a:gd name="T29" fmla="*/ 120 h 721"/>
              <a:gd name="T30" fmla="*/ 619 w 761"/>
              <a:gd name="T31" fmla="*/ 159 h 721"/>
              <a:gd name="T32" fmla="*/ 141 w 761"/>
              <a:gd name="T33" fmla="*/ 159 h 721"/>
              <a:gd name="T34" fmla="*/ 37 w 761"/>
              <a:gd name="T35" fmla="*/ 261 h 721"/>
              <a:gd name="T36" fmla="*/ 37 w 761"/>
              <a:gd name="T37" fmla="*/ 335 h 721"/>
              <a:gd name="T38" fmla="*/ 301 w 761"/>
              <a:gd name="T39" fmla="*/ 335 h 721"/>
              <a:gd name="T40" fmla="*/ 301 w 761"/>
              <a:gd name="T41" fmla="*/ 295 h 721"/>
              <a:gd name="T42" fmla="*/ 336 w 761"/>
              <a:gd name="T43" fmla="*/ 258 h 721"/>
              <a:gd name="T44" fmla="*/ 422 w 761"/>
              <a:gd name="T45" fmla="*/ 258 h 721"/>
              <a:gd name="T46" fmla="*/ 459 w 761"/>
              <a:gd name="T47" fmla="*/ 295 h 721"/>
              <a:gd name="T48" fmla="*/ 459 w 761"/>
              <a:gd name="T49" fmla="*/ 335 h 721"/>
              <a:gd name="T50" fmla="*/ 723 w 761"/>
              <a:gd name="T51" fmla="*/ 335 h 721"/>
              <a:gd name="T52" fmla="*/ 723 w 761"/>
              <a:gd name="T53" fmla="*/ 261 h 721"/>
              <a:gd name="T54" fmla="*/ 619 w 761"/>
              <a:gd name="T55" fmla="*/ 159 h 721"/>
              <a:gd name="T56" fmla="*/ 301 w 761"/>
              <a:gd name="T57" fmla="*/ 442 h 721"/>
              <a:gd name="T58" fmla="*/ 301 w 761"/>
              <a:gd name="T59" fmla="*/ 373 h 721"/>
              <a:gd name="T60" fmla="*/ 37 w 761"/>
              <a:gd name="T61" fmla="*/ 373 h 721"/>
              <a:gd name="T62" fmla="*/ 37 w 761"/>
              <a:gd name="T63" fmla="*/ 579 h 721"/>
              <a:gd name="T64" fmla="*/ 141 w 761"/>
              <a:gd name="T65" fmla="*/ 682 h 721"/>
              <a:gd name="T66" fmla="*/ 619 w 761"/>
              <a:gd name="T67" fmla="*/ 682 h 721"/>
              <a:gd name="T68" fmla="*/ 723 w 761"/>
              <a:gd name="T69" fmla="*/ 579 h 721"/>
              <a:gd name="T70" fmla="*/ 723 w 761"/>
              <a:gd name="T71" fmla="*/ 373 h 721"/>
              <a:gd name="T72" fmla="*/ 459 w 761"/>
              <a:gd name="T73" fmla="*/ 373 h 721"/>
              <a:gd name="T74" fmla="*/ 459 w 761"/>
              <a:gd name="T75" fmla="*/ 442 h 721"/>
              <a:gd name="T76" fmla="*/ 422 w 761"/>
              <a:gd name="T77" fmla="*/ 479 h 721"/>
              <a:gd name="T78" fmla="*/ 336 w 761"/>
              <a:gd name="T79" fmla="*/ 479 h 721"/>
              <a:gd name="T80" fmla="*/ 301 w 761"/>
              <a:gd name="T81" fmla="*/ 442 h 721"/>
              <a:gd name="T82" fmla="*/ 270 w 761"/>
              <a:gd name="T83" fmla="*/ 120 h 721"/>
              <a:gd name="T84" fmla="*/ 489 w 761"/>
              <a:gd name="T85" fmla="*/ 120 h 721"/>
              <a:gd name="T86" fmla="*/ 489 w 761"/>
              <a:gd name="T87" fmla="*/ 111 h 721"/>
              <a:gd name="T88" fmla="*/ 419 w 761"/>
              <a:gd name="T89" fmla="*/ 39 h 721"/>
              <a:gd name="T90" fmla="*/ 339 w 761"/>
              <a:gd name="T91" fmla="*/ 39 h 721"/>
              <a:gd name="T92" fmla="*/ 270 w 761"/>
              <a:gd name="T93" fmla="*/ 111 h 721"/>
              <a:gd name="T94" fmla="*/ 270 w 761"/>
              <a:gd name="T95" fmla="*/ 120 h 721"/>
              <a:gd name="T96" fmla="*/ 425 w 761"/>
              <a:gd name="T97" fmla="*/ 442 h 721"/>
              <a:gd name="T98" fmla="*/ 425 w 761"/>
              <a:gd name="T99" fmla="*/ 295 h 721"/>
              <a:gd name="T100" fmla="*/ 422 w 761"/>
              <a:gd name="T101" fmla="*/ 293 h 721"/>
              <a:gd name="T102" fmla="*/ 336 w 761"/>
              <a:gd name="T103" fmla="*/ 293 h 721"/>
              <a:gd name="T104" fmla="*/ 334 w 761"/>
              <a:gd name="T105" fmla="*/ 295 h 721"/>
              <a:gd name="T106" fmla="*/ 334 w 761"/>
              <a:gd name="T107" fmla="*/ 442 h 721"/>
              <a:gd name="T108" fmla="*/ 336 w 761"/>
              <a:gd name="T109" fmla="*/ 445 h 721"/>
              <a:gd name="T110" fmla="*/ 422 w 761"/>
              <a:gd name="T111" fmla="*/ 445 h 721"/>
              <a:gd name="T112" fmla="*/ 425 w 761"/>
              <a:gd name="T113" fmla="*/ 44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61" h="721">
                <a:moveTo>
                  <a:pt x="141" y="120"/>
                </a:moveTo>
                <a:lnTo>
                  <a:pt x="232" y="120"/>
                </a:lnTo>
                <a:lnTo>
                  <a:pt x="232" y="111"/>
                </a:lnTo>
                <a:cubicBezTo>
                  <a:pt x="232" y="43"/>
                  <a:pt x="272" y="0"/>
                  <a:pt x="339" y="0"/>
                </a:cubicBezTo>
                <a:lnTo>
                  <a:pt x="419" y="0"/>
                </a:lnTo>
                <a:cubicBezTo>
                  <a:pt x="488" y="0"/>
                  <a:pt x="526" y="43"/>
                  <a:pt x="526" y="111"/>
                </a:cubicBezTo>
                <a:lnTo>
                  <a:pt x="526" y="120"/>
                </a:lnTo>
                <a:lnTo>
                  <a:pt x="619" y="120"/>
                </a:lnTo>
                <a:cubicBezTo>
                  <a:pt x="697" y="120"/>
                  <a:pt x="760" y="183"/>
                  <a:pt x="760" y="261"/>
                </a:cubicBezTo>
                <a:lnTo>
                  <a:pt x="760" y="579"/>
                </a:lnTo>
                <a:cubicBezTo>
                  <a:pt x="760" y="656"/>
                  <a:pt x="697" y="720"/>
                  <a:pt x="619" y="720"/>
                </a:cubicBezTo>
                <a:lnTo>
                  <a:pt x="141" y="720"/>
                </a:lnTo>
                <a:cubicBezTo>
                  <a:pt x="62" y="720"/>
                  <a:pt x="0" y="656"/>
                  <a:pt x="0" y="579"/>
                </a:cubicBezTo>
                <a:lnTo>
                  <a:pt x="0" y="261"/>
                </a:lnTo>
                <a:cubicBezTo>
                  <a:pt x="0" y="183"/>
                  <a:pt x="62" y="120"/>
                  <a:pt x="141" y="120"/>
                </a:cubicBezTo>
                <a:close/>
                <a:moveTo>
                  <a:pt x="619" y="159"/>
                </a:moveTo>
                <a:lnTo>
                  <a:pt x="141" y="159"/>
                </a:lnTo>
                <a:cubicBezTo>
                  <a:pt x="83" y="159"/>
                  <a:pt x="37" y="205"/>
                  <a:pt x="37" y="261"/>
                </a:cubicBezTo>
                <a:lnTo>
                  <a:pt x="37" y="335"/>
                </a:lnTo>
                <a:lnTo>
                  <a:pt x="301" y="335"/>
                </a:lnTo>
                <a:lnTo>
                  <a:pt x="301" y="295"/>
                </a:lnTo>
                <a:cubicBezTo>
                  <a:pt x="301" y="274"/>
                  <a:pt x="317" y="258"/>
                  <a:pt x="336" y="258"/>
                </a:cubicBezTo>
                <a:lnTo>
                  <a:pt x="422" y="258"/>
                </a:lnTo>
                <a:cubicBezTo>
                  <a:pt x="443" y="258"/>
                  <a:pt x="459" y="274"/>
                  <a:pt x="459" y="295"/>
                </a:cubicBezTo>
                <a:lnTo>
                  <a:pt x="459" y="335"/>
                </a:lnTo>
                <a:lnTo>
                  <a:pt x="723" y="335"/>
                </a:lnTo>
                <a:lnTo>
                  <a:pt x="723" y="261"/>
                </a:lnTo>
                <a:cubicBezTo>
                  <a:pt x="723" y="205"/>
                  <a:pt x="675" y="159"/>
                  <a:pt x="619" y="159"/>
                </a:cubicBezTo>
                <a:close/>
                <a:moveTo>
                  <a:pt x="301" y="442"/>
                </a:moveTo>
                <a:lnTo>
                  <a:pt x="301" y="373"/>
                </a:lnTo>
                <a:lnTo>
                  <a:pt x="37" y="373"/>
                </a:lnTo>
                <a:lnTo>
                  <a:pt x="37" y="579"/>
                </a:lnTo>
                <a:cubicBezTo>
                  <a:pt x="37" y="635"/>
                  <a:pt x="83" y="682"/>
                  <a:pt x="141" y="682"/>
                </a:cubicBezTo>
                <a:lnTo>
                  <a:pt x="619" y="682"/>
                </a:lnTo>
                <a:cubicBezTo>
                  <a:pt x="675" y="682"/>
                  <a:pt x="723" y="635"/>
                  <a:pt x="723" y="579"/>
                </a:cubicBezTo>
                <a:lnTo>
                  <a:pt x="723" y="373"/>
                </a:lnTo>
                <a:lnTo>
                  <a:pt x="459" y="373"/>
                </a:lnTo>
                <a:lnTo>
                  <a:pt x="459" y="442"/>
                </a:lnTo>
                <a:cubicBezTo>
                  <a:pt x="459" y="463"/>
                  <a:pt x="443" y="479"/>
                  <a:pt x="422" y="479"/>
                </a:cubicBezTo>
                <a:lnTo>
                  <a:pt x="336" y="479"/>
                </a:lnTo>
                <a:cubicBezTo>
                  <a:pt x="317" y="479"/>
                  <a:pt x="301" y="463"/>
                  <a:pt x="301" y="442"/>
                </a:cubicBezTo>
                <a:close/>
                <a:moveTo>
                  <a:pt x="270" y="120"/>
                </a:moveTo>
                <a:lnTo>
                  <a:pt x="489" y="120"/>
                </a:lnTo>
                <a:lnTo>
                  <a:pt x="489" y="111"/>
                </a:lnTo>
                <a:cubicBezTo>
                  <a:pt x="489" y="64"/>
                  <a:pt x="467" y="39"/>
                  <a:pt x="419" y="39"/>
                </a:cubicBezTo>
                <a:lnTo>
                  <a:pt x="339" y="39"/>
                </a:lnTo>
                <a:cubicBezTo>
                  <a:pt x="293" y="39"/>
                  <a:pt x="270" y="64"/>
                  <a:pt x="270" y="111"/>
                </a:cubicBezTo>
                <a:lnTo>
                  <a:pt x="270" y="120"/>
                </a:lnTo>
                <a:close/>
                <a:moveTo>
                  <a:pt x="425" y="442"/>
                </a:moveTo>
                <a:lnTo>
                  <a:pt x="425" y="295"/>
                </a:lnTo>
                <a:cubicBezTo>
                  <a:pt x="425" y="293"/>
                  <a:pt x="424" y="293"/>
                  <a:pt x="422" y="293"/>
                </a:cubicBezTo>
                <a:lnTo>
                  <a:pt x="336" y="293"/>
                </a:lnTo>
                <a:cubicBezTo>
                  <a:pt x="336" y="293"/>
                  <a:pt x="334" y="293"/>
                  <a:pt x="334" y="295"/>
                </a:cubicBezTo>
                <a:lnTo>
                  <a:pt x="334" y="442"/>
                </a:lnTo>
                <a:cubicBezTo>
                  <a:pt x="334" y="443"/>
                  <a:pt x="336" y="445"/>
                  <a:pt x="336" y="445"/>
                </a:cubicBezTo>
                <a:lnTo>
                  <a:pt x="422" y="445"/>
                </a:lnTo>
                <a:cubicBezTo>
                  <a:pt x="424" y="445"/>
                  <a:pt x="425" y="443"/>
                  <a:pt x="425" y="4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08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2572855" y="10328990"/>
            <a:ext cx="634749" cy="462837"/>
          </a:xfrm>
          <a:custGeom>
            <a:avLst/>
            <a:gdLst>
              <a:gd name="T0" fmla="*/ 89 w 847"/>
              <a:gd name="T1" fmla="*/ 484 h 617"/>
              <a:gd name="T2" fmla="*/ 220 w 847"/>
              <a:gd name="T3" fmla="*/ 301 h 617"/>
              <a:gd name="T4" fmla="*/ 206 w 847"/>
              <a:gd name="T5" fmla="*/ 257 h 617"/>
              <a:gd name="T6" fmla="*/ 272 w 847"/>
              <a:gd name="T7" fmla="*/ 190 h 617"/>
              <a:gd name="T8" fmla="*/ 340 w 847"/>
              <a:gd name="T9" fmla="*/ 257 h 617"/>
              <a:gd name="T10" fmla="*/ 339 w 847"/>
              <a:gd name="T11" fmla="*/ 264 h 617"/>
              <a:gd name="T12" fmla="*/ 521 w 847"/>
              <a:gd name="T13" fmla="*/ 337 h 617"/>
              <a:gd name="T14" fmla="*/ 574 w 847"/>
              <a:gd name="T15" fmla="*/ 312 h 617"/>
              <a:gd name="T16" fmla="*/ 593 w 847"/>
              <a:gd name="T17" fmla="*/ 313 h 617"/>
              <a:gd name="T18" fmla="*/ 727 w 847"/>
              <a:gd name="T19" fmla="*/ 110 h 617"/>
              <a:gd name="T20" fmla="*/ 711 w 847"/>
              <a:gd name="T21" fmla="*/ 67 h 617"/>
              <a:gd name="T22" fmla="*/ 779 w 847"/>
              <a:gd name="T23" fmla="*/ 0 h 617"/>
              <a:gd name="T24" fmla="*/ 846 w 847"/>
              <a:gd name="T25" fmla="*/ 67 h 617"/>
              <a:gd name="T26" fmla="*/ 779 w 847"/>
              <a:gd name="T27" fmla="*/ 134 h 617"/>
              <a:gd name="T28" fmla="*/ 759 w 847"/>
              <a:gd name="T29" fmla="*/ 131 h 617"/>
              <a:gd name="T30" fmla="*/ 625 w 847"/>
              <a:gd name="T31" fmla="*/ 336 h 617"/>
              <a:gd name="T32" fmla="*/ 641 w 847"/>
              <a:gd name="T33" fmla="*/ 379 h 617"/>
              <a:gd name="T34" fmla="*/ 574 w 847"/>
              <a:gd name="T35" fmla="*/ 446 h 617"/>
              <a:gd name="T36" fmla="*/ 507 w 847"/>
              <a:gd name="T37" fmla="*/ 379 h 617"/>
              <a:gd name="T38" fmla="*/ 507 w 847"/>
              <a:gd name="T39" fmla="*/ 372 h 617"/>
              <a:gd name="T40" fmla="*/ 326 w 847"/>
              <a:gd name="T41" fmla="*/ 299 h 617"/>
              <a:gd name="T42" fmla="*/ 272 w 847"/>
              <a:gd name="T43" fmla="*/ 326 h 617"/>
              <a:gd name="T44" fmla="*/ 251 w 847"/>
              <a:gd name="T45" fmla="*/ 321 h 617"/>
              <a:gd name="T46" fmla="*/ 120 w 847"/>
              <a:gd name="T47" fmla="*/ 507 h 617"/>
              <a:gd name="T48" fmla="*/ 134 w 847"/>
              <a:gd name="T49" fmla="*/ 548 h 617"/>
              <a:gd name="T50" fmla="*/ 67 w 847"/>
              <a:gd name="T51" fmla="*/ 616 h 617"/>
              <a:gd name="T52" fmla="*/ 0 w 847"/>
              <a:gd name="T53" fmla="*/ 548 h 617"/>
              <a:gd name="T54" fmla="*/ 67 w 847"/>
              <a:gd name="T55" fmla="*/ 481 h 617"/>
              <a:gd name="T56" fmla="*/ 89 w 847"/>
              <a:gd name="T57" fmla="*/ 484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47" h="617">
                <a:moveTo>
                  <a:pt x="89" y="484"/>
                </a:moveTo>
                <a:lnTo>
                  <a:pt x="220" y="301"/>
                </a:lnTo>
                <a:cubicBezTo>
                  <a:pt x="211" y="288"/>
                  <a:pt x="206" y="273"/>
                  <a:pt x="206" y="257"/>
                </a:cubicBezTo>
                <a:cubicBezTo>
                  <a:pt x="206" y="221"/>
                  <a:pt x="236" y="190"/>
                  <a:pt x="272" y="190"/>
                </a:cubicBezTo>
                <a:cubicBezTo>
                  <a:pt x="310" y="190"/>
                  <a:pt x="340" y="221"/>
                  <a:pt x="340" y="257"/>
                </a:cubicBezTo>
                <a:cubicBezTo>
                  <a:pt x="340" y="261"/>
                  <a:pt x="340" y="262"/>
                  <a:pt x="339" y="264"/>
                </a:cubicBezTo>
                <a:lnTo>
                  <a:pt x="521" y="337"/>
                </a:lnTo>
                <a:cubicBezTo>
                  <a:pt x="532" y="321"/>
                  <a:pt x="552" y="312"/>
                  <a:pt x="574" y="312"/>
                </a:cubicBezTo>
                <a:cubicBezTo>
                  <a:pt x="580" y="312"/>
                  <a:pt x="587" y="312"/>
                  <a:pt x="593" y="313"/>
                </a:cubicBezTo>
                <a:lnTo>
                  <a:pt x="727" y="110"/>
                </a:lnTo>
                <a:cubicBezTo>
                  <a:pt x="718" y="99"/>
                  <a:pt x="711" y="83"/>
                  <a:pt x="711" y="67"/>
                </a:cubicBezTo>
                <a:cubicBezTo>
                  <a:pt x="711" y="30"/>
                  <a:pt x="742" y="0"/>
                  <a:pt x="779" y="0"/>
                </a:cubicBezTo>
                <a:cubicBezTo>
                  <a:pt x="815" y="0"/>
                  <a:pt x="846" y="30"/>
                  <a:pt x="846" y="67"/>
                </a:cubicBezTo>
                <a:cubicBezTo>
                  <a:pt x="846" y="104"/>
                  <a:pt x="815" y="134"/>
                  <a:pt x="779" y="134"/>
                </a:cubicBezTo>
                <a:cubicBezTo>
                  <a:pt x="772" y="134"/>
                  <a:pt x="766" y="133"/>
                  <a:pt x="759" y="131"/>
                </a:cubicBezTo>
                <a:lnTo>
                  <a:pt x="625" y="336"/>
                </a:lnTo>
                <a:cubicBezTo>
                  <a:pt x="635" y="347"/>
                  <a:pt x="641" y="361"/>
                  <a:pt x="641" y="379"/>
                </a:cubicBezTo>
                <a:cubicBezTo>
                  <a:pt x="641" y="416"/>
                  <a:pt x="611" y="446"/>
                  <a:pt x="574" y="446"/>
                </a:cubicBezTo>
                <a:cubicBezTo>
                  <a:pt x="536" y="446"/>
                  <a:pt x="507" y="416"/>
                  <a:pt x="507" y="379"/>
                </a:cubicBezTo>
                <a:lnTo>
                  <a:pt x="507" y="372"/>
                </a:lnTo>
                <a:lnTo>
                  <a:pt x="326" y="299"/>
                </a:lnTo>
                <a:cubicBezTo>
                  <a:pt x="313" y="315"/>
                  <a:pt x="294" y="326"/>
                  <a:pt x="272" y="326"/>
                </a:cubicBezTo>
                <a:cubicBezTo>
                  <a:pt x="265" y="326"/>
                  <a:pt x="257" y="325"/>
                  <a:pt x="251" y="321"/>
                </a:cubicBezTo>
                <a:lnTo>
                  <a:pt x="120" y="507"/>
                </a:lnTo>
                <a:cubicBezTo>
                  <a:pt x="129" y="518"/>
                  <a:pt x="134" y="532"/>
                  <a:pt x="134" y="548"/>
                </a:cubicBezTo>
                <a:cubicBezTo>
                  <a:pt x="134" y="585"/>
                  <a:pt x="104" y="616"/>
                  <a:pt x="67" y="616"/>
                </a:cubicBezTo>
                <a:cubicBezTo>
                  <a:pt x="30" y="616"/>
                  <a:pt x="0" y="585"/>
                  <a:pt x="0" y="548"/>
                </a:cubicBezTo>
                <a:cubicBezTo>
                  <a:pt x="0" y="512"/>
                  <a:pt x="30" y="481"/>
                  <a:pt x="67" y="481"/>
                </a:cubicBezTo>
                <a:cubicBezTo>
                  <a:pt x="75" y="481"/>
                  <a:pt x="83" y="483"/>
                  <a:pt x="89" y="484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08"/>
          </a:p>
        </p:txBody>
      </p:sp>
      <p:sp>
        <p:nvSpPr>
          <p:cNvPr id="5" name="TextBox 4"/>
          <p:cNvSpPr txBox="1"/>
          <p:nvPr/>
        </p:nvSpPr>
        <p:spPr>
          <a:xfrm>
            <a:off x="12848492" y="6002215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normAutofit fontScale="92500" lnSpcReduction="20000"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004452"/>
              </a:solidFill>
              <a:effectLst/>
              <a:uFillTx/>
              <a:latin typeface="Panton Regular"/>
              <a:ea typeface="Panton Regular"/>
              <a:cs typeface="Panton Regular"/>
              <a:sym typeface="Panton Regular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979346" y="6371748"/>
            <a:ext cx="384176" cy="384176"/>
          </a:xfrm>
          <a:prstGeom prst="ellipse">
            <a:avLst/>
          </a:prstGeom>
          <a:solidFill>
            <a:schemeClr val="accent3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7" tIns="34299" rIns="68597" bIns="34299" anchor="ctr"/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defRPr/>
            </a:pPr>
            <a:endParaRPr lang="x-none" altLang="x-none" sz="2701" dirty="0">
              <a:solidFill>
                <a:srgbClr val="FFFFFF"/>
              </a:solidFill>
              <a:latin typeface="Panton Light" charset="0"/>
              <a:ea typeface="Panton Light" charset="0"/>
              <a:cs typeface="Panton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346" y="6279674"/>
            <a:ext cx="3933824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506" hangingPunct="1">
              <a:defRPr/>
            </a:pPr>
            <a:r>
              <a:rPr lang="en-US" sz="3000" dirty="0" smtClean="0">
                <a:latin typeface="Panton Light" charset="0"/>
                <a:cs typeface="Panton Light" charset="0"/>
              </a:rPr>
              <a:t>Distributed </a:t>
            </a:r>
            <a:r>
              <a:rPr lang="en-US" sz="3000" dirty="0" err="1" smtClean="0">
                <a:latin typeface="Panton Light" charset="0"/>
                <a:cs typeface="Panton Light" charset="0"/>
              </a:rPr>
              <a:t>Tensorflow</a:t>
            </a:r>
            <a:endParaRPr lang="en-US" sz="3000" dirty="0">
              <a:latin typeface="Panton Light" charset="0"/>
              <a:cs typeface="Panton Light" charset="0"/>
            </a:endParaRPr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12572855" y="6318593"/>
            <a:ext cx="484413" cy="484413"/>
          </a:xfrm>
          <a:custGeom>
            <a:avLst/>
            <a:gdLst>
              <a:gd name="T0" fmla="*/ 352 w 708"/>
              <a:gd name="T1" fmla="*/ 707 h 708"/>
              <a:gd name="T2" fmla="*/ 0 w 708"/>
              <a:gd name="T3" fmla="*/ 354 h 708"/>
              <a:gd name="T4" fmla="*/ 352 w 708"/>
              <a:gd name="T5" fmla="*/ 0 h 708"/>
              <a:gd name="T6" fmla="*/ 707 w 708"/>
              <a:gd name="T7" fmla="*/ 354 h 708"/>
              <a:gd name="T8" fmla="*/ 352 w 708"/>
              <a:gd name="T9" fmla="*/ 707 h 708"/>
              <a:gd name="T10" fmla="*/ 352 w 708"/>
              <a:gd name="T11" fmla="*/ 669 h 708"/>
              <a:gd name="T12" fmla="*/ 669 w 708"/>
              <a:gd name="T13" fmla="*/ 354 h 708"/>
              <a:gd name="T14" fmla="*/ 352 w 708"/>
              <a:gd name="T15" fmla="*/ 39 h 708"/>
              <a:gd name="T16" fmla="*/ 37 w 708"/>
              <a:gd name="T17" fmla="*/ 354 h 708"/>
              <a:gd name="T18" fmla="*/ 352 w 708"/>
              <a:gd name="T19" fmla="*/ 669 h 708"/>
              <a:gd name="T20" fmla="*/ 541 w 708"/>
              <a:gd name="T21" fmla="*/ 231 h 708"/>
              <a:gd name="T22" fmla="*/ 528 w 708"/>
              <a:gd name="T23" fmla="*/ 219 h 708"/>
              <a:gd name="T24" fmla="*/ 514 w 708"/>
              <a:gd name="T25" fmla="*/ 219 h 708"/>
              <a:gd name="T26" fmla="*/ 311 w 708"/>
              <a:gd name="T27" fmla="*/ 446 h 708"/>
              <a:gd name="T28" fmla="*/ 202 w 708"/>
              <a:gd name="T29" fmla="*/ 336 h 708"/>
              <a:gd name="T30" fmla="*/ 186 w 708"/>
              <a:gd name="T31" fmla="*/ 336 h 708"/>
              <a:gd name="T32" fmla="*/ 175 w 708"/>
              <a:gd name="T33" fmla="*/ 347 h 708"/>
              <a:gd name="T34" fmla="*/ 175 w 708"/>
              <a:gd name="T35" fmla="*/ 362 h 708"/>
              <a:gd name="T36" fmla="*/ 300 w 708"/>
              <a:gd name="T37" fmla="*/ 490 h 708"/>
              <a:gd name="T38" fmla="*/ 322 w 708"/>
              <a:gd name="T39" fmla="*/ 488 h 708"/>
              <a:gd name="T40" fmla="*/ 543 w 708"/>
              <a:gd name="T41" fmla="*/ 245 h 708"/>
              <a:gd name="T42" fmla="*/ 541 w 708"/>
              <a:gd name="T43" fmla="*/ 231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08" h="708">
                <a:moveTo>
                  <a:pt x="352" y="707"/>
                </a:moveTo>
                <a:cubicBezTo>
                  <a:pt x="157" y="707"/>
                  <a:pt x="0" y="549"/>
                  <a:pt x="0" y="354"/>
                </a:cubicBezTo>
                <a:cubicBezTo>
                  <a:pt x="0" y="159"/>
                  <a:pt x="157" y="0"/>
                  <a:pt x="352" y="0"/>
                </a:cubicBezTo>
                <a:cubicBezTo>
                  <a:pt x="547" y="0"/>
                  <a:pt x="707" y="159"/>
                  <a:pt x="707" y="354"/>
                </a:cubicBezTo>
                <a:cubicBezTo>
                  <a:pt x="707" y="549"/>
                  <a:pt x="547" y="707"/>
                  <a:pt x="352" y="707"/>
                </a:cubicBezTo>
                <a:close/>
                <a:moveTo>
                  <a:pt x="352" y="669"/>
                </a:moveTo>
                <a:cubicBezTo>
                  <a:pt x="527" y="669"/>
                  <a:pt x="669" y="528"/>
                  <a:pt x="669" y="354"/>
                </a:cubicBezTo>
                <a:cubicBezTo>
                  <a:pt x="669" y="179"/>
                  <a:pt x="527" y="39"/>
                  <a:pt x="352" y="39"/>
                </a:cubicBezTo>
                <a:cubicBezTo>
                  <a:pt x="180" y="39"/>
                  <a:pt x="37" y="179"/>
                  <a:pt x="37" y="354"/>
                </a:cubicBezTo>
                <a:cubicBezTo>
                  <a:pt x="37" y="528"/>
                  <a:pt x="180" y="669"/>
                  <a:pt x="352" y="669"/>
                </a:cubicBezTo>
                <a:close/>
                <a:moveTo>
                  <a:pt x="541" y="231"/>
                </a:moveTo>
                <a:lnTo>
                  <a:pt x="528" y="219"/>
                </a:lnTo>
                <a:cubicBezTo>
                  <a:pt x="523" y="215"/>
                  <a:pt x="520" y="215"/>
                  <a:pt x="514" y="219"/>
                </a:cubicBezTo>
                <a:lnTo>
                  <a:pt x="311" y="446"/>
                </a:lnTo>
                <a:lnTo>
                  <a:pt x="202" y="336"/>
                </a:lnTo>
                <a:cubicBezTo>
                  <a:pt x="196" y="330"/>
                  <a:pt x="192" y="330"/>
                  <a:pt x="186" y="336"/>
                </a:cubicBezTo>
                <a:lnTo>
                  <a:pt x="175" y="347"/>
                </a:lnTo>
                <a:cubicBezTo>
                  <a:pt x="168" y="354"/>
                  <a:pt x="168" y="357"/>
                  <a:pt x="175" y="362"/>
                </a:cubicBezTo>
                <a:lnTo>
                  <a:pt x="300" y="490"/>
                </a:lnTo>
                <a:cubicBezTo>
                  <a:pt x="306" y="496"/>
                  <a:pt x="317" y="496"/>
                  <a:pt x="322" y="488"/>
                </a:cubicBezTo>
                <a:lnTo>
                  <a:pt x="543" y="245"/>
                </a:lnTo>
                <a:cubicBezTo>
                  <a:pt x="547" y="240"/>
                  <a:pt x="547" y="235"/>
                  <a:pt x="541" y="2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08"/>
          </a:p>
        </p:txBody>
      </p:sp>
    </p:spTree>
    <p:extLst>
      <p:ext uri="{BB962C8B-B14F-4D97-AF65-F5344CB8AC3E}">
        <p14:creationId xmlns:p14="http://schemas.microsoft.com/office/powerpoint/2010/main" val="278758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Distributed Tensorflow - Kubernetes Deploy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Tensorflow - Kubernetes Deployment</a:t>
            </a:r>
          </a:p>
        </p:txBody>
      </p:sp>
      <p:sp>
        <p:nvSpPr>
          <p:cNvPr id="770" name="Slightly different deployments for worker and ps nod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Slightly different deployments for worker and ps nodes </a:t>
            </a:r>
          </a:p>
          <a:p>
            <a:r>
              <a:t>Service for each woker/ps task</a:t>
            </a:r>
          </a:p>
          <a:p>
            <a:r>
              <a:t>Job Name/worker index by flags</a:t>
            </a:r>
          </a:p>
        </p:txBody>
      </p:sp>
      <p:sp>
        <p:nvSpPr>
          <p:cNvPr id="7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2315" y="12796094"/>
            <a:ext cx="28702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3018" y="4132549"/>
            <a:ext cx="7618181" cy="7690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260" y="5174608"/>
            <a:ext cx="5580945" cy="6619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Distributed Kubernetes - Parameter Serv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Kubernetes - Parameter Server</a:t>
            </a:r>
          </a:p>
        </p:txBody>
      </p:sp>
      <p:sp>
        <p:nvSpPr>
          <p:cNvPr id="77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0715" y="12796094"/>
            <a:ext cx="29022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537" y="2359844"/>
            <a:ext cx="7399316" cy="1059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7306" y="3512370"/>
            <a:ext cx="4442997" cy="6691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Automation - Tensorflow Operat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Automation - Tensorflow Operator</a:t>
            </a:r>
          </a:p>
        </p:txBody>
      </p:sp>
      <p:sp>
        <p:nvSpPr>
          <p:cNvPr id="781" name="Boilerplate code for larger cluste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Boilerplate code for larger cluster</a:t>
            </a:r>
          </a:p>
          <a:p>
            <a:r>
              <a:rPr dirty="0"/>
              <a:t>Official Documentation: Jinja Templating</a:t>
            </a:r>
          </a:p>
          <a:p>
            <a:r>
              <a:rPr dirty="0"/>
              <a:t>Tensorflow Operator:</a:t>
            </a:r>
          </a:p>
          <a:p>
            <a:pPr lvl="1"/>
            <a:r>
              <a:rPr dirty="0"/>
              <a:t>Higher level description, creates lower level objects. </a:t>
            </a:r>
          </a:p>
          <a:p>
            <a:pPr lvl="1"/>
            <a:r>
              <a:rPr dirty="0"/>
              <a:t>Still in the Kubernetes API (though CustomResourceDefinition)</a:t>
            </a:r>
          </a:p>
          <a:p>
            <a:pPr lvl="1">
              <a:defRPr b="1" i="1">
                <a:latin typeface="+mn-lt"/>
                <a:ea typeface="+mn-ea"/>
                <a:cs typeface="+mn-cs"/>
                <a:sym typeface="Panton"/>
              </a:defRPr>
            </a:pPr>
            <a:r>
              <a:rPr dirty="0"/>
              <a:t>kubectl get </a:t>
            </a:r>
            <a:r>
              <a:rPr lang="en-US" dirty="0" smtClean="0"/>
              <a:t>tfjobs</a:t>
            </a:r>
            <a:endParaRPr dirty="0"/>
          </a:p>
          <a:p>
            <a:pPr lvl="1"/>
            <a:r>
              <a:rPr strike="sngStrike" dirty="0"/>
              <a:t>Comping Soon: </a:t>
            </a:r>
            <a:r>
              <a:rPr u="sng" strike="sngStrike" dirty="0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2"/>
              </a:rPr>
              <a:t>https://</a:t>
            </a:r>
            <a:r>
              <a:rPr u="sng" strike="sngStrike" dirty="0" smtClean="0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2"/>
              </a:rPr>
              <a:t>github.com/krallistic/tensorflow-operator</a:t>
            </a:r>
            <a:endParaRPr lang="en-US" u="sng" strike="sngStrike" dirty="0" smtClean="0">
              <a:solidFill>
                <a:srgbClr val="D6B32C"/>
              </a:solidFill>
              <a:uFill>
                <a:solidFill>
                  <a:srgbClr val="D6B32C"/>
                </a:solidFill>
              </a:uFill>
              <a:hlinkClick r:id="rId2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</a:rPr>
              <a:t>Now: 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https://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github.com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tensorflow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/k8s</a:t>
            </a:r>
            <a:endParaRPr dirty="0">
              <a:solidFill>
                <a:schemeClr val="tx1"/>
              </a:solidFill>
              <a:uFill>
                <a:solidFill>
                  <a:srgbClr val="D6B32C"/>
                </a:solidFill>
              </a:uFill>
              <a:hlinkClick r:id="rId2"/>
            </a:endParaRPr>
          </a:p>
        </p:txBody>
      </p:sp>
      <p:sp>
        <p:nvSpPr>
          <p:cNvPr id="78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0946" y="12796094"/>
            <a:ext cx="2497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838092" y="-1289538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normAutofit fontScale="92500" lnSpcReduction="20000"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004452"/>
              </a:solidFill>
              <a:effectLst/>
              <a:uFillTx/>
              <a:latin typeface="Panton Regular"/>
              <a:ea typeface="Panton Regular"/>
              <a:cs typeface="Panton Regular"/>
              <a:sym typeface="Panton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575" y="2133209"/>
            <a:ext cx="9921875" cy="1094228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do this at </a:t>
            </a:r>
            <a:r>
              <a:rPr lang="en-US" strike="sngStrike" dirty="0" smtClean="0"/>
              <a:t>home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*Unless you really need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47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r>
              <a:rPr lang="en-US" dirty="0" smtClean="0"/>
              <a:t>? Demo?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244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Variable Place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>
              <a:defRPr sz="7000"/>
            </a:pPr>
            <a:r>
              <a:t>Variable Placement</a:t>
            </a:r>
          </a:p>
        </p:txBody>
      </p:sp>
      <p:sp>
        <p:nvSpPr>
          <p:cNvPr id="556" name="How to place the Variable onto different devic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place the Variable onto different devices</a:t>
            </a:r>
          </a:p>
          <a:p>
            <a:r>
              <a:t>Manual Way</a:t>
            </a:r>
          </a:p>
          <a:p>
            <a:pPr lvl="1"/>
            <a:r>
              <a:t>Easy to start, full flexibility</a:t>
            </a:r>
          </a:p>
          <a:p>
            <a:pPr lvl="1"/>
            <a:r>
              <a:t>Gets annoying soon</a:t>
            </a:r>
          </a:p>
          <a:p>
            <a:r>
              <a:t>Device setter</a:t>
            </a:r>
          </a:p>
          <a:p>
            <a:pPr lvl="1"/>
            <a:r>
              <a:t>Automatic assign variables to ps and ops to workers</a:t>
            </a:r>
          </a:p>
          <a:p>
            <a:pPr lvl="1"/>
            <a:r>
              <a:t>Simple round robin by default</a:t>
            </a:r>
          </a:p>
          <a:p>
            <a:pPr lvl="1"/>
            <a:r>
              <a:t>Greedy Load Balancing Strategy</a:t>
            </a:r>
          </a:p>
          <a:p>
            <a:r>
              <a:t>Partitioned Values</a:t>
            </a:r>
          </a:p>
          <a:p>
            <a:pPr lvl="1"/>
            <a:r>
              <a:t>Needed for really large variables (often used in text embeddings)</a:t>
            </a:r>
          </a:p>
          <a:p>
            <a:pPr lvl="1"/>
            <a:r>
              <a:t>Splits variables between multiple Parameter Server</a:t>
            </a:r>
          </a:p>
        </p:txBody>
      </p:sp>
      <p:sp>
        <p:nvSpPr>
          <p:cNvPr id="55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79181" y="12796094"/>
            <a:ext cx="153290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833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Additional Stuff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Additional Stuff</a:t>
            </a:r>
          </a:p>
        </p:txBody>
      </p:sp>
      <p:sp>
        <p:nvSpPr>
          <p:cNvPr id="786" name="Tensorboard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Tensorboard:</a:t>
            </a:r>
          </a:p>
          <a:p>
            <a:pPr lvl="1"/>
            <a:r>
              <a:t>Needs a global shared filesystem</a:t>
            </a:r>
          </a:p>
          <a:p>
            <a:pPr lvl="1"/>
            <a:r>
              <a:t>Instances write into subfolder</a:t>
            </a:r>
          </a:p>
          <a:p>
            <a:pPr lvl="1"/>
            <a:r>
              <a:t>Tensorboard Instances reads full folder</a:t>
            </a:r>
          </a:p>
          <a:p>
            <a:r>
              <a:t>Performance</a:t>
            </a:r>
          </a:p>
          <a:p>
            <a:pPr lvl="1"/>
            <a:r>
              <a:t>Scales amount of Parameter Servers</a:t>
            </a:r>
          </a:p>
          <a:p>
            <a:pPr lvl="1"/>
            <a:r>
              <a:t>Many CPU nodes can be more cost efficient</a:t>
            </a:r>
          </a:p>
        </p:txBody>
      </p:sp>
      <p:sp>
        <p:nvSpPr>
          <p:cNvPr id="78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4944" y="12796094"/>
            <a:ext cx="28176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Picture Placeholder 2" descr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7801" b="78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1" name="Shape 188"/>
          <p:cNvSpPr/>
          <p:nvPr/>
        </p:nvSpPr>
        <p:spPr>
          <a:xfrm>
            <a:off x="1320104" y="3317680"/>
            <a:ext cx="7920706" cy="368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30000"/>
              </a:lnSpc>
              <a:spcBef>
                <a:spcPts val="2000"/>
              </a:spcBef>
              <a:defRPr sz="24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2" name="TextBox 30"/>
          <p:cNvSpPr/>
          <p:nvPr/>
        </p:nvSpPr>
        <p:spPr>
          <a:xfrm>
            <a:off x="1977374" y="5178328"/>
            <a:ext cx="5251451" cy="115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47" tIns="91447" rIns="91447" bIns="91447">
            <a:normAutofit lnSpcReduction="10000"/>
          </a:bodyPr>
          <a:lstStyle/>
          <a:p>
            <a:pPr defTabSz="1827213">
              <a:lnSpc>
                <a:spcPct val="110000"/>
              </a:lnSpc>
              <a:defRPr sz="2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codecentric AG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827213">
              <a:lnSpc>
                <a:spcPct val="110000"/>
              </a:lnSpc>
              <a:defRPr sz="2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Gartenstraße 69a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827213">
              <a:lnSpc>
                <a:spcPct val="110000"/>
              </a:lnSpc>
              <a:defRPr sz="2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76135 Karlsruhe</a:t>
            </a:r>
          </a:p>
        </p:txBody>
      </p:sp>
      <p:sp>
        <p:nvSpPr>
          <p:cNvPr id="793" name="TextBox 56"/>
          <p:cNvSpPr/>
          <p:nvPr/>
        </p:nvSpPr>
        <p:spPr>
          <a:xfrm>
            <a:off x="1977374" y="7068916"/>
            <a:ext cx="5251451" cy="217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47" tIns="91447" rIns="91447" bIns="91447">
            <a:normAutofit/>
          </a:bodyPr>
          <a:lstStyle/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E-Mail: </a:t>
            </a:r>
            <a:r>
              <a:rPr u="sng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jakob.karalus@codecentric.de</a:t>
            </a:r>
          </a:p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Twitter: @krallistic</a:t>
            </a:r>
          </a:p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Github: krallistic</a:t>
            </a:r>
          </a:p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rPr u="sng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4"/>
              </a:rPr>
              <a:t>www.codecentric.de</a:t>
            </a:r>
          </a:p>
        </p:txBody>
      </p:sp>
      <p:sp>
        <p:nvSpPr>
          <p:cNvPr id="794" name="Rectangle 58"/>
          <p:cNvSpPr/>
          <p:nvPr/>
        </p:nvSpPr>
        <p:spPr>
          <a:xfrm>
            <a:off x="1977374" y="4751392"/>
            <a:ext cx="1206466" cy="525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47" tIns="91447" rIns="91447" bIns="91447">
            <a:normAutofit lnSpcReduction="10000"/>
          </a:bodyPr>
          <a:lstStyle>
            <a:lvl1pPr>
              <a:lnSpc>
                <a:spcPct val="110000"/>
              </a:lnSpc>
              <a:spcBef>
                <a:spcPts val="2000"/>
              </a:spcBef>
              <a:defRPr sz="2200" b="1">
                <a:solidFill>
                  <a:srgbClr val="1A1A1A"/>
                </a:solidFill>
                <a:latin typeface="+mn-lt"/>
                <a:ea typeface="+mn-ea"/>
                <a:cs typeface="+mn-cs"/>
                <a:sym typeface="Panton"/>
              </a:defRPr>
            </a:lvl1pPr>
          </a:lstStyle>
          <a:p>
            <a:r>
              <a:t>Address</a:t>
            </a:r>
          </a:p>
        </p:txBody>
      </p:sp>
      <p:sp>
        <p:nvSpPr>
          <p:cNvPr id="795" name="Rectangle 59"/>
          <p:cNvSpPr/>
          <p:nvPr/>
        </p:nvSpPr>
        <p:spPr>
          <a:xfrm>
            <a:off x="1977374" y="6606954"/>
            <a:ext cx="2284620" cy="640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47" tIns="91447" rIns="91447" bIns="91447">
            <a:normAutofit lnSpcReduction="10000"/>
          </a:bodyPr>
          <a:lstStyle>
            <a:lvl1pPr>
              <a:lnSpc>
                <a:spcPct val="110000"/>
              </a:lnSpc>
              <a:spcBef>
                <a:spcPts val="2000"/>
              </a:spcBef>
              <a:defRPr sz="3000" b="1">
                <a:solidFill>
                  <a:srgbClr val="1A1A1A"/>
                </a:solidFill>
                <a:latin typeface="+mn-lt"/>
                <a:ea typeface="+mn-ea"/>
                <a:cs typeface="+mn-cs"/>
                <a:sym typeface="Panton"/>
              </a:defRPr>
            </a:lvl1pPr>
          </a:lstStyle>
          <a:p>
            <a:r>
              <a:t>Contact Info</a:t>
            </a:r>
          </a:p>
        </p:txBody>
      </p:sp>
      <p:sp>
        <p:nvSpPr>
          <p:cNvPr id="796" name="Freeform 312">
            <a:hlinkClick r:id="rId5"/>
          </p:cNvPr>
          <p:cNvSpPr/>
          <p:nvPr/>
        </p:nvSpPr>
        <p:spPr>
          <a:xfrm>
            <a:off x="1867568" y="10070579"/>
            <a:ext cx="565151" cy="56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92" y="8406"/>
                </a:moveTo>
                <a:cubicBezTo>
                  <a:pt x="11792" y="8056"/>
                  <a:pt x="11792" y="7823"/>
                  <a:pt x="12376" y="7823"/>
                </a:cubicBezTo>
                <a:cubicBezTo>
                  <a:pt x="13194" y="7823"/>
                  <a:pt x="13194" y="7823"/>
                  <a:pt x="13194" y="7823"/>
                </a:cubicBezTo>
                <a:cubicBezTo>
                  <a:pt x="13194" y="6305"/>
                  <a:pt x="13194" y="6305"/>
                  <a:pt x="13194" y="6305"/>
                </a:cubicBezTo>
                <a:cubicBezTo>
                  <a:pt x="11909" y="6305"/>
                  <a:pt x="11909" y="6305"/>
                  <a:pt x="11909" y="6305"/>
                </a:cubicBezTo>
                <a:cubicBezTo>
                  <a:pt x="10391" y="6305"/>
                  <a:pt x="9808" y="7122"/>
                  <a:pt x="9808" y="8290"/>
                </a:cubicBezTo>
                <a:cubicBezTo>
                  <a:pt x="9808" y="9341"/>
                  <a:pt x="9808" y="9341"/>
                  <a:pt x="9808" y="9341"/>
                </a:cubicBezTo>
                <a:cubicBezTo>
                  <a:pt x="8757" y="9341"/>
                  <a:pt x="8757" y="9341"/>
                  <a:pt x="8757" y="9341"/>
                </a:cubicBezTo>
                <a:cubicBezTo>
                  <a:pt x="8757" y="10742"/>
                  <a:pt x="8757" y="10742"/>
                  <a:pt x="8757" y="10742"/>
                </a:cubicBezTo>
                <a:cubicBezTo>
                  <a:pt x="9808" y="10742"/>
                  <a:pt x="9808" y="10742"/>
                  <a:pt x="9808" y="10742"/>
                </a:cubicBezTo>
                <a:cubicBezTo>
                  <a:pt x="9808" y="15178"/>
                  <a:pt x="9808" y="15178"/>
                  <a:pt x="9808" y="15178"/>
                </a:cubicBezTo>
                <a:cubicBezTo>
                  <a:pt x="11792" y="15178"/>
                  <a:pt x="11792" y="15178"/>
                  <a:pt x="11792" y="15178"/>
                </a:cubicBezTo>
                <a:cubicBezTo>
                  <a:pt x="11792" y="10742"/>
                  <a:pt x="11792" y="10742"/>
                  <a:pt x="11792" y="10742"/>
                </a:cubicBezTo>
                <a:cubicBezTo>
                  <a:pt x="13077" y="10742"/>
                  <a:pt x="13077" y="10742"/>
                  <a:pt x="13077" y="10742"/>
                </a:cubicBezTo>
                <a:cubicBezTo>
                  <a:pt x="13194" y="9341"/>
                  <a:pt x="13194" y="9341"/>
                  <a:pt x="13194" y="9341"/>
                </a:cubicBezTo>
                <a:cubicBezTo>
                  <a:pt x="11792" y="9341"/>
                  <a:pt x="11792" y="9341"/>
                  <a:pt x="11792" y="9341"/>
                </a:cubicBezTo>
                <a:lnTo>
                  <a:pt x="11792" y="8406"/>
                </a:lnTo>
                <a:close/>
                <a:moveTo>
                  <a:pt x="10742" y="0"/>
                </a:moveTo>
                <a:cubicBezTo>
                  <a:pt x="4787" y="0"/>
                  <a:pt x="0" y="4787"/>
                  <a:pt x="0" y="10742"/>
                </a:cubicBezTo>
                <a:cubicBezTo>
                  <a:pt x="0" y="16813"/>
                  <a:pt x="4787" y="21600"/>
                  <a:pt x="10742" y="21600"/>
                </a:cubicBezTo>
                <a:cubicBezTo>
                  <a:pt x="16813" y="21600"/>
                  <a:pt x="21600" y="16813"/>
                  <a:pt x="21600" y="10742"/>
                </a:cubicBezTo>
                <a:cubicBezTo>
                  <a:pt x="21600" y="4787"/>
                  <a:pt x="16813" y="0"/>
                  <a:pt x="10742" y="0"/>
                </a:cubicBezTo>
                <a:close/>
                <a:moveTo>
                  <a:pt x="10742" y="20666"/>
                </a:moveTo>
                <a:cubicBezTo>
                  <a:pt x="5371" y="20666"/>
                  <a:pt x="934" y="16229"/>
                  <a:pt x="934" y="10742"/>
                </a:cubicBezTo>
                <a:cubicBezTo>
                  <a:pt x="934" y="5371"/>
                  <a:pt x="5371" y="934"/>
                  <a:pt x="10742" y="934"/>
                </a:cubicBezTo>
                <a:cubicBezTo>
                  <a:pt x="16229" y="934"/>
                  <a:pt x="20666" y="5371"/>
                  <a:pt x="20666" y="10742"/>
                </a:cubicBezTo>
                <a:cubicBezTo>
                  <a:pt x="20666" y="16229"/>
                  <a:pt x="16229" y="20666"/>
                  <a:pt x="10742" y="2066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371690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7" name="Freeform 317">
            <a:hlinkClick r:id="rId6"/>
          </p:cNvPr>
          <p:cNvSpPr/>
          <p:nvPr/>
        </p:nvSpPr>
        <p:spPr>
          <a:xfrm>
            <a:off x="3603839" y="10067398"/>
            <a:ext cx="565151" cy="568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89" y="14632"/>
                </a:moveTo>
                <a:cubicBezTo>
                  <a:pt x="8874" y="14632"/>
                  <a:pt x="8874" y="14632"/>
                  <a:pt x="8874" y="14632"/>
                </a:cubicBezTo>
                <a:cubicBezTo>
                  <a:pt x="8874" y="9290"/>
                  <a:pt x="8874" y="9290"/>
                  <a:pt x="8874" y="9290"/>
                </a:cubicBezTo>
                <a:cubicBezTo>
                  <a:pt x="6889" y="9290"/>
                  <a:pt x="6889" y="9290"/>
                  <a:pt x="6889" y="9290"/>
                </a:cubicBezTo>
                <a:lnTo>
                  <a:pt x="6889" y="14632"/>
                </a:lnTo>
                <a:close/>
                <a:moveTo>
                  <a:pt x="7823" y="6852"/>
                </a:moveTo>
                <a:cubicBezTo>
                  <a:pt x="7239" y="6852"/>
                  <a:pt x="6889" y="7316"/>
                  <a:pt x="6889" y="7781"/>
                </a:cubicBezTo>
                <a:cubicBezTo>
                  <a:pt x="6889" y="8361"/>
                  <a:pt x="7239" y="8826"/>
                  <a:pt x="7823" y="8826"/>
                </a:cubicBezTo>
                <a:cubicBezTo>
                  <a:pt x="8406" y="8826"/>
                  <a:pt x="8874" y="8361"/>
                  <a:pt x="8874" y="7781"/>
                </a:cubicBezTo>
                <a:cubicBezTo>
                  <a:pt x="8874" y="7316"/>
                  <a:pt x="8406" y="6852"/>
                  <a:pt x="7823" y="6852"/>
                </a:cubicBezTo>
                <a:close/>
                <a:moveTo>
                  <a:pt x="13427" y="9290"/>
                </a:moveTo>
                <a:cubicBezTo>
                  <a:pt x="12026" y="9290"/>
                  <a:pt x="11792" y="10219"/>
                  <a:pt x="11792" y="10219"/>
                </a:cubicBezTo>
                <a:cubicBezTo>
                  <a:pt x="11792" y="9290"/>
                  <a:pt x="11792" y="9290"/>
                  <a:pt x="11792" y="9290"/>
                </a:cubicBezTo>
                <a:cubicBezTo>
                  <a:pt x="9808" y="9290"/>
                  <a:pt x="9808" y="9290"/>
                  <a:pt x="9808" y="9290"/>
                </a:cubicBezTo>
                <a:cubicBezTo>
                  <a:pt x="9808" y="14632"/>
                  <a:pt x="9808" y="14632"/>
                  <a:pt x="9808" y="14632"/>
                </a:cubicBezTo>
                <a:cubicBezTo>
                  <a:pt x="11792" y="14632"/>
                  <a:pt x="11792" y="14632"/>
                  <a:pt x="11792" y="14632"/>
                </a:cubicBezTo>
                <a:cubicBezTo>
                  <a:pt x="11792" y="11729"/>
                  <a:pt x="11792" y="11729"/>
                  <a:pt x="11792" y="11729"/>
                </a:cubicBezTo>
                <a:cubicBezTo>
                  <a:pt x="11792" y="11729"/>
                  <a:pt x="11792" y="10800"/>
                  <a:pt x="12610" y="10800"/>
                </a:cubicBezTo>
                <a:cubicBezTo>
                  <a:pt x="13077" y="10800"/>
                  <a:pt x="13310" y="11148"/>
                  <a:pt x="13310" y="11729"/>
                </a:cubicBezTo>
                <a:cubicBezTo>
                  <a:pt x="13310" y="14632"/>
                  <a:pt x="13310" y="14632"/>
                  <a:pt x="13310" y="14632"/>
                </a:cubicBezTo>
                <a:cubicBezTo>
                  <a:pt x="15178" y="14632"/>
                  <a:pt x="15178" y="14632"/>
                  <a:pt x="15178" y="14632"/>
                </a:cubicBezTo>
                <a:cubicBezTo>
                  <a:pt x="15178" y="11729"/>
                  <a:pt x="15178" y="11729"/>
                  <a:pt x="15178" y="11729"/>
                </a:cubicBezTo>
                <a:cubicBezTo>
                  <a:pt x="15178" y="10219"/>
                  <a:pt x="14595" y="9290"/>
                  <a:pt x="13427" y="9290"/>
                </a:cubicBezTo>
                <a:close/>
                <a:moveTo>
                  <a:pt x="10742" y="0"/>
                </a:moveTo>
                <a:cubicBezTo>
                  <a:pt x="4787" y="0"/>
                  <a:pt x="0" y="4761"/>
                  <a:pt x="0" y="10800"/>
                </a:cubicBezTo>
                <a:cubicBezTo>
                  <a:pt x="0" y="16723"/>
                  <a:pt x="4787" y="21600"/>
                  <a:pt x="10742" y="21600"/>
                </a:cubicBezTo>
                <a:cubicBezTo>
                  <a:pt x="16813" y="21600"/>
                  <a:pt x="21600" y="16723"/>
                  <a:pt x="21600" y="10800"/>
                </a:cubicBezTo>
                <a:cubicBezTo>
                  <a:pt x="21600" y="4761"/>
                  <a:pt x="16813" y="0"/>
                  <a:pt x="10742" y="0"/>
                </a:cubicBezTo>
                <a:close/>
                <a:moveTo>
                  <a:pt x="10742" y="20555"/>
                </a:moveTo>
                <a:cubicBezTo>
                  <a:pt x="5371" y="20555"/>
                  <a:pt x="934" y="16142"/>
                  <a:pt x="934" y="10800"/>
                </a:cubicBezTo>
                <a:cubicBezTo>
                  <a:pt x="934" y="5342"/>
                  <a:pt x="5371" y="929"/>
                  <a:pt x="10742" y="929"/>
                </a:cubicBezTo>
                <a:cubicBezTo>
                  <a:pt x="16229" y="929"/>
                  <a:pt x="20666" y="5342"/>
                  <a:pt x="20666" y="10800"/>
                </a:cubicBezTo>
                <a:cubicBezTo>
                  <a:pt x="20666" y="16142"/>
                  <a:pt x="16229" y="20555"/>
                  <a:pt x="10742" y="205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371690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800" name="Group 4"/>
          <p:cNvGrpSpPr/>
          <p:nvPr/>
        </p:nvGrpSpPr>
        <p:grpSpPr>
          <a:xfrm>
            <a:off x="2732534" y="10070579"/>
            <a:ext cx="566731" cy="565147"/>
            <a:chOff x="0" y="0"/>
            <a:chExt cx="566729" cy="565145"/>
          </a:xfrm>
        </p:grpSpPr>
        <p:sp>
          <p:nvSpPr>
            <p:cNvPr id="798" name="Freeform 16">
              <a:hlinkClick r:id="rId7"/>
            </p:cNvPr>
            <p:cNvSpPr/>
            <p:nvPr/>
          </p:nvSpPr>
          <p:spPr>
            <a:xfrm>
              <a:off x="178883" y="189964"/>
              <a:ext cx="234291" cy="189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extrusionOk="0">
                  <a:moveTo>
                    <a:pt x="14681" y="0"/>
                  </a:moveTo>
                  <a:cubicBezTo>
                    <a:pt x="16369" y="0"/>
                    <a:pt x="17297" y="720"/>
                    <a:pt x="18225" y="1646"/>
                  </a:cubicBezTo>
                  <a:cubicBezTo>
                    <a:pt x="18900" y="1646"/>
                    <a:pt x="19912" y="1131"/>
                    <a:pt x="20503" y="720"/>
                  </a:cubicBezTo>
                  <a:cubicBezTo>
                    <a:pt x="20672" y="617"/>
                    <a:pt x="20841" y="514"/>
                    <a:pt x="21009" y="411"/>
                  </a:cubicBezTo>
                  <a:cubicBezTo>
                    <a:pt x="20672" y="1440"/>
                    <a:pt x="20250" y="2263"/>
                    <a:pt x="19575" y="2983"/>
                  </a:cubicBezTo>
                  <a:cubicBezTo>
                    <a:pt x="19406" y="3086"/>
                    <a:pt x="19322" y="3291"/>
                    <a:pt x="19069" y="3394"/>
                  </a:cubicBezTo>
                  <a:cubicBezTo>
                    <a:pt x="19069" y="3394"/>
                    <a:pt x="19069" y="3394"/>
                    <a:pt x="19069" y="3394"/>
                  </a:cubicBezTo>
                  <a:cubicBezTo>
                    <a:pt x="20081" y="3394"/>
                    <a:pt x="20841" y="2777"/>
                    <a:pt x="21600" y="2571"/>
                  </a:cubicBezTo>
                  <a:cubicBezTo>
                    <a:pt x="21600" y="2571"/>
                    <a:pt x="21600" y="2571"/>
                    <a:pt x="21600" y="2571"/>
                  </a:cubicBezTo>
                  <a:cubicBezTo>
                    <a:pt x="21178" y="3291"/>
                    <a:pt x="20672" y="4114"/>
                    <a:pt x="20081" y="4629"/>
                  </a:cubicBezTo>
                  <a:cubicBezTo>
                    <a:pt x="19828" y="4834"/>
                    <a:pt x="19659" y="5143"/>
                    <a:pt x="19406" y="5349"/>
                  </a:cubicBezTo>
                  <a:cubicBezTo>
                    <a:pt x="19406" y="6583"/>
                    <a:pt x="19406" y="7714"/>
                    <a:pt x="19237" y="8743"/>
                  </a:cubicBezTo>
                  <a:cubicBezTo>
                    <a:pt x="18056" y="14811"/>
                    <a:pt x="15188" y="18926"/>
                    <a:pt x="10547" y="20777"/>
                  </a:cubicBezTo>
                  <a:cubicBezTo>
                    <a:pt x="8859" y="21394"/>
                    <a:pt x="6159" y="21600"/>
                    <a:pt x="4219" y="21086"/>
                  </a:cubicBezTo>
                  <a:cubicBezTo>
                    <a:pt x="3291" y="20777"/>
                    <a:pt x="2447" y="20469"/>
                    <a:pt x="1603" y="20057"/>
                  </a:cubicBezTo>
                  <a:cubicBezTo>
                    <a:pt x="1181" y="19749"/>
                    <a:pt x="759" y="19543"/>
                    <a:pt x="422" y="19234"/>
                  </a:cubicBezTo>
                  <a:cubicBezTo>
                    <a:pt x="253" y="19131"/>
                    <a:pt x="169" y="19029"/>
                    <a:pt x="0" y="18926"/>
                  </a:cubicBezTo>
                  <a:cubicBezTo>
                    <a:pt x="422" y="18926"/>
                    <a:pt x="928" y="19131"/>
                    <a:pt x="1434" y="19029"/>
                  </a:cubicBezTo>
                  <a:cubicBezTo>
                    <a:pt x="1856" y="18926"/>
                    <a:pt x="2278" y="18926"/>
                    <a:pt x="2700" y="18823"/>
                  </a:cubicBezTo>
                  <a:cubicBezTo>
                    <a:pt x="3713" y="18514"/>
                    <a:pt x="4556" y="18206"/>
                    <a:pt x="5316" y="17691"/>
                  </a:cubicBezTo>
                  <a:cubicBezTo>
                    <a:pt x="5738" y="17383"/>
                    <a:pt x="6244" y="17074"/>
                    <a:pt x="6581" y="16663"/>
                  </a:cubicBezTo>
                  <a:cubicBezTo>
                    <a:pt x="6075" y="16663"/>
                    <a:pt x="5569" y="16560"/>
                    <a:pt x="5231" y="16457"/>
                  </a:cubicBezTo>
                  <a:cubicBezTo>
                    <a:pt x="3797" y="15840"/>
                    <a:pt x="2953" y="14709"/>
                    <a:pt x="2447" y="12960"/>
                  </a:cubicBezTo>
                  <a:cubicBezTo>
                    <a:pt x="2869" y="13063"/>
                    <a:pt x="4134" y="13166"/>
                    <a:pt x="4388" y="12857"/>
                  </a:cubicBezTo>
                  <a:cubicBezTo>
                    <a:pt x="3881" y="12857"/>
                    <a:pt x="3291" y="12446"/>
                    <a:pt x="2953" y="12137"/>
                  </a:cubicBezTo>
                  <a:cubicBezTo>
                    <a:pt x="1772" y="11211"/>
                    <a:pt x="844" y="9771"/>
                    <a:pt x="844" y="7509"/>
                  </a:cubicBezTo>
                  <a:cubicBezTo>
                    <a:pt x="1013" y="7611"/>
                    <a:pt x="1181" y="7714"/>
                    <a:pt x="1350" y="7817"/>
                  </a:cubicBezTo>
                  <a:cubicBezTo>
                    <a:pt x="1603" y="7920"/>
                    <a:pt x="1856" y="8023"/>
                    <a:pt x="2278" y="8126"/>
                  </a:cubicBezTo>
                  <a:cubicBezTo>
                    <a:pt x="2363" y="8126"/>
                    <a:pt x="2700" y="8229"/>
                    <a:pt x="2869" y="8126"/>
                  </a:cubicBezTo>
                  <a:cubicBezTo>
                    <a:pt x="2784" y="8126"/>
                    <a:pt x="2784" y="8126"/>
                    <a:pt x="2784" y="8126"/>
                  </a:cubicBezTo>
                  <a:cubicBezTo>
                    <a:pt x="2616" y="7817"/>
                    <a:pt x="2194" y="7611"/>
                    <a:pt x="2025" y="7303"/>
                  </a:cubicBezTo>
                  <a:cubicBezTo>
                    <a:pt x="1266" y="6171"/>
                    <a:pt x="591" y="4423"/>
                    <a:pt x="1013" y="2366"/>
                  </a:cubicBezTo>
                  <a:cubicBezTo>
                    <a:pt x="1097" y="1851"/>
                    <a:pt x="1266" y="1440"/>
                    <a:pt x="1519" y="1029"/>
                  </a:cubicBezTo>
                  <a:cubicBezTo>
                    <a:pt x="1519" y="1029"/>
                    <a:pt x="1519" y="1029"/>
                    <a:pt x="1519" y="1029"/>
                  </a:cubicBezTo>
                  <a:cubicBezTo>
                    <a:pt x="1603" y="1234"/>
                    <a:pt x="1772" y="1337"/>
                    <a:pt x="1941" y="1543"/>
                  </a:cubicBezTo>
                  <a:cubicBezTo>
                    <a:pt x="2278" y="2160"/>
                    <a:pt x="2784" y="2674"/>
                    <a:pt x="3206" y="3086"/>
                  </a:cubicBezTo>
                  <a:cubicBezTo>
                    <a:pt x="4809" y="4629"/>
                    <a:pt x="6328" y="5554"/>
                    <a:pt x="8691" y="6274"/>
                  </a:cubicBezTo>
                  <a:cubicBezTo>
                    <a:pt x="9281" y="6480"/>
                    <a:pt x="9956" y="6583"/>
                    <a:pt x="10631" y="6583"/>
                  </a:cubicBezTo>
                  <a:cubicBezTo>
                    <a:pt x="10462" y="5863"/>
                    <a:pt x="10462" y="4731"/>
                    <a:pt x="10631" y="4114"/>
                  </a:cubicBezTo>
                  <a:cubicBezTo>
                    <a:pt x="11053" y="2366"/>
                    <a:pt x="11897" y="1131"/>
                    <a:pt x="13163" y="411"/>
                  </a:cubicBezTo>
                  <a:cubicBezTo>
                    <a:pt x="13500" y="309"/>
                    <a:pt x="13837" y="206"/>
                    <a:pt x="14175" y="103"/>
                  </a:cubicBezTo>
                  <a:cubicBezTo>
                    <a:pt x="14344" y="103"/>
                    <a:pt x="14513" y="0"/>
                    <a:pt x="14681" y="0"/>
                  </a:cubicBezTo>
                </a:path>
              </a:pathLst>
            </a:custGeom>
            <a:solidFill>
              <a:schemeClr val="accent1"/>
            </a:solidFill>
            <a:ln w="317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71690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799" name="Oval 60"/>
            <p:cNvSpPr/>
            <p:nvPr/>
          </p:nvSpPr>
          <p:spPr>
            <a:xfrm>
              <a:off x="0" y="0"/>
              <a:ext cx="566730" cy="565146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71600">
                <a:lnSpc>
                  <a:spcPct val="110000"/>
                </a:lnSpc>
                <a:defRPr sz="32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801" name="Freeform 21"/>
          <p:cNvSpPr/>
          <p:nvPr/>
        </p:nvSpPr>
        <p:spPr>
          <a:xfrm>
            <a:off x="1393145" y="4877270"/>
            <a:ext cx="324298" cy="43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2" extrusionOk="0">
                <a:moveTo>
                  <a:pt x="19654" y="12609"/>
                </a:moveTo>
                <a:lnTo>
                  <a:pt x="11907" y="21006"/>
                </a:lnTo>
                <a:cubicBezTo>
                  <a:pt x="11372" y="21600"/>
                  <a:pt x="10189" y="21600"/>
                  <a:pt x="9693" y="21006"/>
                </a:cubicBezTo>
                <a:lnTo>
                  <a:pt x="1908" y="12525"/>
                </a:lnTo>
                <a:cubicBezTo>
                  <a:pt x="611" y="11196"/>
                  <a:pt x="0" y="9613"/>
                  <a:pt x="0" y="8001"/>
                </a:cubicBezTo>
                <a:cubicBezTo>
                  <a:pt x="0" y="3562"/>
                  <a:pt x="4808" y="0"/>
                  <a:pt x="10800" y="0"/>
                </a:cubicBezTo>
                <a:cubicBezTo>
                  <a:pt x="16792" y="0"/>
                  <a:pt x="21600" y="3562"/>
                  <a:pt x="21600" y="8001"/>
                </a:cubicBezTo>
                <a:cubicBezTo>
                  <a:pt x="21600" y="9726"/>
                  <a:pt x="20951" y="11196"/>
                  <a:pt x="19654" y="12609"/>
                </a:cubicBezTo>
                <a:close/>
                <a:moveTo>
                  <a:pt x="3053" y="11987"/>
                </a:moveTo>
                <a:lnTo>
                  <a:pt x="10800" y="20299"/>
                </a:lnTo>
                <a:lnTo>
                  <a:pt x="18433" y="12072"/>
                </a:lnTo>
                <a:cubicBezTo>
                  <a:pt x="19616" y="10800"/>
                  <a:pt x="20226" y="9528"/>
                  <a:pt x="20226" y="8001"/>
                </a:cubicBezTo>
                <a:cubicBezTo>
                  <a:pt x="20226" y="4213"/>
                  <a:pt x="15990" y="1074"/>
                  <a:pt x="10800" y="1074"/>
                </a:cubicBezTo>
                <a:cubicBezTo>
                  <a:pt x="5686" y="1074"/>
                  <a:pt x="1488" y="4213"/>
                  <a:pt x="1488" y="8001"/>
                </a:cubicBezTo>
                <a:cubicBezTo>
                  <a:pt x="1488" y="9386"/>
                  <a:pt x="2023" y="10800"/>
                  <a:pt x="3053" y="11987"/>
                </a:cubicBezTo>
                <a:close/>
                <a:moveTo>
                  <a:pt x="10800" y="4099"/>
                </a:moveTo>
                <a:cubicBezTo>
                  <a:pt x="7938" y="4099"/>
                  <a:pt x="5572" y="5852"/>
                  <a:pt x="5572" y="8001"/>
                </a:cubicBezTo>
                <a:cubicBezTo>
                  <a:pt x="5572" y="10150"/>
                  <a:pt x="7938" y="11874"/>
                  <a:pt x="10800" y="11874"/>
                </a:cubicBezTo>
                <a:cubicBezTo>
                  <a:pt x="13662" y="11874"/>
                  <a:pt x="16066" y="10150"/>
                  <a:pt x="16066" y="8001"/>
                </a:cubicBezTo>
                <a:cubicBezTo>
                  <a:pt x="16066" y="5852"/>
                  <a:pt x="13662" y="4099"/>
                  <a:pt x="10800" y="4099"/>
                </a:cubicBezTo>
                <a:close/>
                <a:moveTo>
                  <a:pt x="10800" y="5202"/>
                </a:moveTo>
                <a:cubicBezTo>
                  <a:pt x="12899" y="5202"/>
                  <a:pt x="14578" y="6446"/>
                  <a:pt x="14578" y="8001"/>
                </a:cubicBezTo>
                <a:cubicBezTo>
                  <a:pt x="14578" y="9528"/>
                  <a:pt x="12899" y="10800"/>
                  <a:pt x="10800" y="10800"/>
                </a:cubicBezTo>
                <a:cubicBezTo>
                  <a:pt x="8739" y="10800"/>
                  <a:pt x="7022" y="9528"/>
                  <a:pt x="7022" y="8001"/>
                </a:cubicBezTo>
                <a:cubicBezTo>
                  <a:pt x="7022" y="6446"/>
                  <a:pt x="8739" y="5202"/>
                  <a:pt x="10800" y="520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2" name="Freeform 22"/>
          <p:cNvSpPr/>
          <p:nvPr/>
        </p:nvSpPr>
        <p:spPr>
          <a:xfrm>
            <a:off x="1407510" y="6718724"/>
            <a:ext cx="410977" cy="303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71" y="0"/>
                </a:moveTo>
                <a:lnTo>
                  <a:pt x="17929" y="0"/>
                </a:lnTo>
                <a:cubicBezTo>
                  <a:pt x="19921" y="0"/>
                  <a:pt x="21600" y="2195"/>
                  <a:pt x="21600" y="4967"/>
                </a:cubicBezTo>
                <a:lnTo>
                  <a:pt x="21600" y="16672"/>
                </a:lnTo>
                <a:cubicBezTo>
                  <a:pt x="21600" y="19367"/>
                  <a:pt x="19921" y="21600"/>
                  <a:pt x="17929" y="21600"/>
                </a:cubicBezTo>
                <a:lnTo>
                  <a:pt x="3671" y="21600"/>
                </a:lnTo>
                <a:cubicBezTo>
                  <a:pt x="1679" y="21600"/>
                  <a:pt x="0" y="19367"/>
                  <a:pt x="0" y="16672"/>
                </a:cubicBezTo>
                <a:lnTo>
                  <a:pt x="0" y="4967"/>
                </a:lnTo>
                <a:cubicBezTo>
                  <a:pt x="0" y="2195"/>
                  <a:pt x="1679" y="0"/>
                  <a:pt x="3671" y="0"/>
                </a:cubicBezTo>
                <a:close/>
                <a:moveTo>
                  <a:pt x="1537" y="18635"/>
                </a:moveTo>
                <a:lnTo>
                  <a:pt x="7371" y="10704"/>
                </a:lnTo>
                <a:lnTo>
                  <a:pt x="1594" y="2888"/>
                </a:lnTo>
                <a:cubicBezTo>
                  <a:pt x="1252" y="3504"/>
                  <a:pt x="1081" y="4158"/>
                  <a:pt x="1081" y="4967"/>
                </a:cubicBezTo>
                <a:lnTo>
                  <a:pt x="1081" y="16672"/>
                </a:lnTo>
                <a:cubicBezTo>
                  <a:pt x="1081" y="17365"/>
                  <a:pt x="1252" y="18019"/>
                  <a:pt x="1537" y="18635"/>
                </a:cubicBezTo>
                <a:close/>
                <a:moveTo>
                  <a:pt x="8424" y="12167"/>
                </a:moveTo>
                <a:lnTo>
                  <a:pt x="8082" y="11743"/>
                </a:lnTo>
                <a:lnTo>
                  <a:pt x="2305" y="19636"/>
                </a:lnTo>
                <a:cubicBezTo>
                  <a:pt x="2732" y="19944"/>
                  <a:pt x="3187" y="20137"/>
                  <a:pt x="3671" y="20137"/>
                </a:cubicBezTo>
                <a:lnTo>
                  <a:pt x="17929" y="20137"/>
                </a:lnTo>
                <a:cubicBezTo>
                  <a:pt x="18413" y="20137"/>
                  <a:pt x="18868" y="19944"/>
                  <a:pt x="19238" y="19636"/>
                </a:cubicBezTo>
                <a:lnTo>
                  <a:pt x="13518" y="11820"/>
                </a:lnTo>
                <a:lnTo>
                  <a:pt x="13176" y="12167"/>
                </a:lnTo>
                <a:cubicBezTo>
                  <a:pt x="11867" y="13976"/>
                  <a:pt x="9733" y="13976"/>
                  <a:pt x="8424" y="12167"/>
                </a:cubicBezTo>
                <a:close/>
                <a:moveTo>
                  <a:pt x="17929" y="1463"/>
                </a:moveTo>
                <a:lnTo>
                  <a:pt x="3671" y="1463"/>
                </a:lnTo>
                <a:cubicBezTo>
                  <a:pt x="3216" y="1463"/>
                  <a:pt x="2760" y="1579"/>
                  <a:pt x="2391" y="1887"/>
                </a:cubicBezTo>
                <a:lnTo>
                  <a:pt x="9192" y="11204"/>
                </a:lnTo>
                <a:cubicBezTo>
                  <a:pt x="10046" y="12359"/>
                  <a:pt x="11497" y="12359"/>
                  <a:pt x="12408" y="11204"/>
                </a:cubicBezTo>
                <a:lnTo>
                  <a:pt x="19209" y="1887"/>
                </a:lnTo>
                <a:cubicBezTo>
                  <a:pt x="18840" y="1579"/>
                  <a:pt x="18384" y="1463"/>
                  <a:pt x="17929" y="1463"/>
                </a:cubicBezTo>
                <a:close/>
                <a:moveTo>
                  <a:pt x="20006" y="2888"/>
                </a:moveTo>
                <a:lnTo>
                  <a:pt x="14229" y="10742"/>
                </a:lnTo>
                <a:lnTo>
                  <a:pt x="20063" y="18635"/>
                </a:lnTo>
                <a:cubicBezTo>
                  <a:pt x="20348" y="18096"/>
                  <a:pt x="20519" y="17403"/>
                  <a:pt x="20519" y="16672"/>
                </a:cubicBezTo>
                <a:lnTo>
                  <a:pt x="20519" y="4967"/>
                </a:lnTo>
                <a:cubicBezTo>
                  <a:pt x="20519" y="4158"/>
                  <a:pt x="20348" y="3504"/>
                  <a:pt x="20006" y="288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3" name="Questions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  <p:sp>
        <p:nvSpPr>
          <p:cNvPr id="804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23353387" y="12737674"/>
            <a:ext cx="40487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45719" rIns="45719" bIns="45719"/>
          <a:lstStyle>
            <a:lvl1pPr defTabSz="1827213"/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80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806" name="TextBox 17"/>
          <p:cNvSpPr/>
          <p:nvPr/>
        </p:nvSpPr>
        <p:spPr>
          <a:xfrm>
            <a:off x="1270572" y="2139288"/>
            <a:ext cx="7033260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raining Neural Networ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Training </a:t>
            </a:r>
            <a:r>
              <a:rPr lang="en-US" dirty="0" smtClean="0"/>
              <a:t>nN</a:t>
            </a:r>
            <a:r>
              <a:rPr dirty="0" smtClean="0"/>
              <a:t>eural </a:t>
            </a:r>
            <a:r>
              <a:rPr dirty="0"/>
              <a:t>Networks</a:t>
            </a:r>
          </a:p>
        </p:txBody>
      </p:sp>
      <p:sp>
        <p:nvSpPr>
          <p:cNvPr id="460" name="First steps are quick and easy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2388" indent="-282388">
              <a:defRPr sz="3600"/>
            </a:pPr>
            <a:r>
              <a:rPr dirty="0"/>
              <a:t>First steps are quick and easy.</a:t>
            </a:r>
          </a:p>
          <a:p>
            <a:pPr marL="1074918" lvl="1" indent="-360947">
              <a:defRPr sz="3600"/>
            </a:pPr>
            <a:r>
              <a:rPr dirty="0"/>
              <a:t>Single </a:t>
            </a:r>
            <a:r>
              <a:rPr lang="en-US" dirty="0" smtClean="0"/>
              <a:t>n</a:t>
            </a:r>
            <a:r>
              <a:rPr dirty="0" smtClean="0"/>
              <a:t>ode </a:t>
            </a:r>
            <a:r>
              <a:rPr lang="en-US" dirty="0" smtClean="0"/>
              <a:t>n</a:t>
            </a:r>
            <a:r>
              <a:rPr dirty="0" smtClean="0"/>
              <a:t>eural </a:t>
            </a:r>
            <a:r>
              <a:rPr lang="en-US" dirty="0" smtClean="0"/>
              <a:t>n</a:t>
            </a:r>
            <a:r>
              <a:rPr dirty="0" smtClean="0"/>
              <a:t>etworks</a:t>
            </a:r>
            <a:endParaRPr dirty="0"/>
          </a:p>
          <a:p>
            <a:pPr marL="282388" indent="-282388">
              <a:defRPr sz="3600"/>
            </a:pPr>
            <a:r>
              <a:rPr dirty="0"/>
              <a:t>We want:</a:t>
            </a:r>
          </a:p>
          <a:p>
            <a:pPr marL="1074918" lvl="1" indent="-360947">
              <a:defRPr sz="3600"/>
            </a:pPr>
            <a:r>
              <a:rPr dirty="0"/>
              <a:t>More </a:t>
            </a:r>
            <a:r>
              <a:rPr lang="en-US" dirty="0" smtClean="0"/>
              <a:t>d</a:t>
            </a:r>
            <a:r>
              <a:rPr dirty="0" smtClean="0"/>
              <a:t>ata</a:t>
            </a:r>
            <a:r>
              <a:rPr dirty="0"/>
              <a:t>!</a:t>
            </a:r>
          </a:p>
          <a:p>
            <a:pPr marL="1074918" lvl="1" indent="-360947">
              <a:defRPr sz="3600"/>
            </a:pPr>
            <a:r>
              <a:rPr dirty="0"/>
              <a:t>Deeper </a:t>
            </a:r>
            <a:r>
              <a:rPr lang="en-US" dirty="0" smtClean="0"/>
              <a:t>m</a:t>
            </a:r>
            <a:r>
              <a:rPr dirty="0" smtClean="0"/>
              <a:t>odels</a:t>
            </a:r>
            <a:r>
              <a:rPr dirty="0"/>
              <a:t>!</a:t>
            </a:r>
          </a:p>
          <a:p>
            <a:pPr marL="1074918" lvl="1" indent="-360947">
              <a:defRPr sz="3600"/>
            </a:pPr>
            <a:r>
              <a:rPr dirty="0"/>
              <a:t>Wider </a:t>
            </a:r>
            <a:r>
              <a:rPr lang="en-US" dirty="0" smtClean="0"/>
              <a:t>m</a:t>
            </a:r>
            <a:r>
              <a:rPr dirty="0" smtClean="0"/>
              <a:t>odel</a:t>
            </a:r>
            <a:r>
              <a:rPr dirty="0"/>
              <a:t>!</a:t>
            </a:r>
          </a:p>
          <a:p>
            <a:pPr marL="1074918" lvl="1" indent="-360947">
              <a:defRPr sz="3600"/>
            </a:pPr>
            <a:r>
              <a:rPr dirty="0"/>
              <a:t>Higher </a:t>
            </a:r>
            <a:r>
              <a:rPr lang="en-US" dirty="0" smtClean="0"/>
              <a:t>m</a:t>
            </a:r>
            <a:r>
              <a:rPr dirty="0" smtClean="0"/>
              <a:t>ccuracy</a:t>
            </a:r>
            <a:r>
              <a:rPr dirty="0"/>
              <a:t>!</a:t>
            </a:r>
          </a:p>
          <a:p>
            <a:pPr marL="282388" indent="-282388">
              <a:defRPr sz="3600"/>
            </a:pPr>
            <a:r>
              <a:rPr dirty="0"/>
              <a:t>(Single Node) Compute cant keep up</a:t>
            </a:r>
          </a:p>
          <a:p>
            <a:pPr marL="282388" indent="-282388">
              <a:defRPr sz="3600"/>
            </a:pPr>
            <a:r>
              <a:rPr dirty="0"/>
              <a:t>Longer </a:t>
            </a:r>
            <a:r>
              <a:rPr lang="en-US" dirty="0" smtClean="0"/>
              <a:t>t</a:t>
            </a:r>
            <a:r>
              <a:rPr dirty="0" smtClean="0"/>
              <a:t>rainingstime </a:t>
            </a:r>
            <a:r>
              <a:rPr dirty="0"/>
              <a:t>-&gt; Longer </a:t>
            </a:r>
            <a:r>
              <a:rPr lang="en-US" dirty="0" smtClean="0"/>
              <a:t>c</a:t>
            </a:r>
            <a:r>
              <a:rPr dirty="0" smtClean="0"/>
              <a:t>ycles </a:t>
            </a:r>
            <a:r>
              <a:rPr dirty="0"/>
              <a:t>-&gt; Lower </a:t>
            </a:r>
            <a:r>
              <a:rPr lang="en-US" dirty="0" smtClean="0"/>
              <a:t>p</a:t>
            </a:r>
            <a:r>
              <a:rPr dirty="0" smtClean="0"/>
              <a:t>roductivity</a:t>
            </a:r>
            <a:endParaRPr dirty="0"/>
          </a:p>
        </p:txBody>
      </p:sp>
      <p:sp>
        <p:nvSpPr>
          <p:cNvPr id="46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2610" y="12796094"/>
            <a:ext cx="146432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62" name="Figure-1-a-Data-growth-vs-Moore's-law-Source-2.png" descr="Figure-1-a-Data-growth-vs-Moore's-law-Source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2826" y="2978149"/>
            <a:ext cx="9298074" cy="5550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Distributed &amp; Parall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&amp; Parallel </a:t>
            </a:r>
          </a:p>
        </p:txBody>
      </p:sp>
      <p:sp>
        <p:nvSpPr>
          <p:cNvPr id="465" name="We need to distribute and train in parallel to be efficien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need to distribute and train in parallel to be efficient</a:t>
            </a:r>
          </a:p>
          <a:p>
            <a:pPr lvl="1"/>
            <a:r>
              <a:t>Data Parallelism</a:t>
            </a:r>
          </a:p>
          <a:p>
            <a:pPr lvl="1"/>
            <a:r>
              <a:t>Model Parallelsim</a:t>
            </a:r>
          </a:p>
          <a:p>
            <a:pPr lvl="1"/>
            <a:r>
              <a:t>Grid Search</a:t>
            </a:r>
          </a:p>
          <a:p>
            <a:pPr lvl="1"/>
            <a:r>
              <a:t>Predict</a:t>
            </a:r>
          </a:p>
          <a:p>
            <a:pPr lvl="1"/>
            <a:r>
              <a:t>-&gt; Build in TF</a:t>
            </a:r>
          </a:p>
          <a:p>
            <a:r>
              <a:t>How can we deploy that to a cluster</a:t>
            </a:r>
          </a:p>
          <a:p>
            <a:pPr lvl="1"/>
            <a:r>
              <a:t>Schedule TF onto Nodes</a:t>
            </a:r>
          </a:p>
          <a:p>
            <a:pPr lvl="1"/>
            <a:r>
              <a:t>Service Discovery</a:t>
            </a:r>
          </a:p>
          <a:p>
            <a:pPr lvl="1"/>
            <a:r>
              <a:t>GPUs</a:t>
            </a:r>
          </a:p>
          <a:p>
            <a:pPr lvl="1"/>
            <a:r>
              <a:t>-&gt; Kubernetes</a:t>
            </a:r>
          </a:p>
        </p:txBody>
      </p:sp>
      <p:sp>
        <p:nvSpPr>
          <p:cNvPr id="46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1810" y="12796094"/>
            <a:ext cx="148032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67" name="model_parallelism.png" descr="model_parallelis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21005" y="2004966"/>
            <a:ext cx="878840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data_paralism.png" descr="data_paralis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17652" y="7542031"/>
            <a:ext cx="5395105" cy="498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quirements &amp; Cont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Requirements &amp; Content</a:t>
            </a:r>
          </a:p>
        </p:txBody>
      </p:sp>
      <p:sp>
        <p:nvSpPr>
          <p:cNvPr id="471" name="Basic Knowledge of Neural Network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rPr dirty="0"/>
              <a:t>Basic Knowledge of Neural Networks</a:t>
            </a:r>
          </a:p>
          <a:p>
            <a:pPr>
              <a:defRPr sz="3600"/>
            </a:pPr>
            <a:r>
              <a:rPr dirty="0"/>
              <a:t>Knowledge of Tensorflow</a:t>
            </a:r>
          </a:p>
          <a:p>
            <a:pPr>
              <a:defRPr sz="3600"/>
            </a:pPr>
            <a:r>
              <a:rPr dirty="0"/>
              <a:t>Basic Docker/Kubernetes knowledge</a:t>
            </a:r>
          </a:p>
          <a:p>
            <a:pPr lvl="1">
              <a:defRPr sz="3200"/>
            </a:pPr>
            <a:r>
              <a:rPr dirty="0"/>
              <a:t>(Docker) Containers: Mini VM (Wrong!)</a:t>
            </a:r>
          </a:p>
          <a:p>
            <a:pPr lvl="1">
              <a:defRPr sz="3200"/>
            </a:pPr>
            <a:r>
              <a:rPr dirty="0"/>
              <a:t>Kubernetes: </a:t>
            </a:r>
            <a:r>
              <a:rPr lang="en-US" dirty="0" smtClean="0"/>
              <a:t>Scheduler</a:t>
            </a:r>
            <a:r>
              <a:rPr dirty="0" smtClean="0"/>
              <a:t>/Orchestration </a:t>
            </a:r>
            <a:r>
              <a:rPr dirty="0"/>
              <a:t>Tool for Containers</a:t>
            </a:r>
          </a:p>
          <a:p>
            <a:pPr marL="280736" indent="-280736">
              <a:defRPr sz="3600"/>
            </a:pPr>
            <a:r>
              <a:rPr dirty="0"/>
              <a:t>Only focus on the task of parallel and/or distributed training</a:t>
            </a:r>
          </a:p>
          <a:p>
            <a:pPr lvl="1">
              <a:defRPr sz="3200"/>
            </a:pPr>
            <a:r>
              <a:rPr dirty="0"/>
              <a:t>We will not look at architectures like CNN/LTSM </a:t>
            </a:r>
            <a:r>
              <a:rPr dirty="0" smtClean="0"/>
              <a:t>etc</a:t>
            </a:r>
            <a:endParaRPr lang="en-US" dirty="0" smtClean="0"/>
          </a:p>
        </p:txBody>
      </p:sp>
      <p:sp>
        <p:nvSpPr>
          <p:cNvPr id="47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0895" y="12796094"/>
            <a:ext cx="14986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nsorflow on a single nod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 on a single node</a:t>
            </a:r>
          </a:p>
        </p:txBody>
      </p:sp>
      <p:sp>
        <p:nvSpPr>
          <p:cNvPr id="475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3181" y="12796094"/>
            <a:ext cx="14528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476" name="Rounded Rectangle"/>
          <p:cNvSpPr/>
          <p:nvPr/>
        </p:nvSpPr>
        <p:spPr>
          <a:xfrm>
            <a:off x="17398781" y="6771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4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3124" y="945595"/>
            <a:ext cx="9792708" cy="426307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Build your Graph…"/>
          <p:cNvSpPr>
            <a:spLocks noGrp="1"/>
          </p:cNvSpPr>
          <p:nvPr>
            <p:ph type="body" sz="half" idx="4294967295"/>
          </p:nvPr>
        </p:nvSpPr>
        <p:spPr>
          <a:xfrm>
            <a:off x="1275720" y="2381251"/>
            <a:ext cx="8860766" cy="9783379"/>
          </a:xfrm>
          <a:prstGeom prst="rect">
            <a:avLst/>
          </a:prstGeom>
        </p:spPr>
        <p:txBody>
          <a:bodyPr/>
          <a:lstStyle/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rPr dirty="0"/>
              <a:t>Build your Graph</a:t>
            </a:r>
          </a:p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rPr dirty="0"/>
              <a:t>Define which </a:t>
            </a:r>
            <a:r>
              <a:rPr lang="en-US" dirty="0" smtClean="0"/>
              <a:t>p</a:t>
            </a:r>
            <a:r>
              <a:rPr dirty="0" smtClean="0"/>
              <a:t>arts </a:t>
            </a:r>
            <a:r>
              <a:rPr dirty="0"/>
              <a:t>on each device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rPr dirty="0"/>
              <a:t>TF places data 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rPr dirty="0"/>
              <a:t>DMA for coordination/communication</a:t>
            </a:r>
          </a:p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rPr dirty="0"/>
              <a:t> Define loss, accuracy etc</a:t>
            </a:r>
          </a:p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rPr dirty="0"/>
              <a:t>Create Session for training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rPr dirty="0"/>
              <a:t>Feed </a:t>
            </a:r>
            <a:r>
              <a:rPr lang="en-US" dirty="0" smtClean="0"/>
              <a:t>d</a:t>
            </a:r>
            <a:r>
              <a:rPr dirty="0" smtClean="0"/>
              <a:t>ata </a:t>
            </a:r>
            <a:r>
              <a:rPr dirty="0"/>
              <a:t>into Session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rPr dirty="0"/>
              <a:t>Retrieve results</a:t>
            </a:r>
          </a:p>
        </p:txBody>
      </p:sp>
      <p:pic>
        <p:nvPicPr>
          <p:cNvPr id="479" name="gpu icon.png" descr="gpu icon.png"/>
          <p:cNvPicPr>
            <a:picLocks noChangeAspect="1"/>
          </p:cNvPicPr>
          <p:nvPr/>
        </p:nvPicPr>
        <p:blipFill>
          <a:blip r:embed="rId3">
            <a:extLst/>
          </a:blip>
          <a:srcRect l="5712" t="22857" r="5710" b="20712"/>
          <a:stretch>
            <a:fillRect/>
          </a:stretch>
        </p:blipFill>
        <p:spPr>
          <a:xfrm>
            <a:off x="20194736" y="9075382"/>
            <a:ext cx="2749154" cy="175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3" y="0"/>
                </a:moveTo>
                <a:cubicBezTo>
                  <a:pt x="46" y="0"/>
                  <a:pt x="0" y="43"/>
                  <a:pt x="0" y="754"/>
                </a:cubicBezTo>
                <a:cubicBezTo>
                  <a:pt x="0" y="1187"/>
                  <a:pt x="136" y="1642"/>
                  <a:pt x="318" y="1821"/>
                </a:cubicBezTo>
                <a:cubicBezTo>
                  <a:pt x="615" y="2112"/>
                  <a:pt x="635" y="2735"/>
                  <a:pt x="624" y="11865"/>
                </a:cubicBezTo>
                <a:lnTo>
                  <a:pt x="611" y="21600"/>
                </a:lnTo>
                <a:lnTo>
                  <a:pt x="1079" y="21600"/>
                </a:lnTo>
                <a:cubicBezTo>
                  <a:pt x="1515" y="21600"/>
                  <a:pt x="1553" y="21506"/>
                  <a:pt x="1603" y="20298"/>
                </a:cubicBezTo>
                <a:lnTo>
                  <a:pt x="1656" y="19001"/>
                </a:lnTo>
                <a:lnTo>
                  <a:pt x="3483" y="19001"/>
                </a:lnTo>
                <a:lnTo>
                  <a:pt x="5313" y="19001"/>
                </a:lnTo>
                <a:lnTo>
                  <a:pt x="5366" y="20298"/>
                </a:lnTo>
                <a:lnTo>
                  <a:pt x="5419" y="21600"/>
                </a:lnTo>
                <a:lnTo>
                  <a:pt x="15485" y="21600"/>
                </a:lnTo>
                <a:lnTo>
                  <a:pt x="15538" y="20298"/>
                </a:lnTo>
                <a:lnTo>
                  <a:pt x="15588" y="19001"/>
                </a:lnTo>
                <a:lnTo>
                  <a:pt x="18030" y="18849"/>
                </a:lnTo>
                <a:cubicBezTo>
                  <a:pt x="19371" y="18766"/>
                  <a:pt x="20606" y="18601"/>
                  <a:pt x="20777" y="18477"/>
                </a:cubicBezTo>
                <a:cubicBezTo>
                  <a:pt x="21504" y="17954"/>
                  <a:pt x="21600" y="17029"/>
                  <a:pt x="21600" y="10391"/>
                </a:cubicBezTo>
                <a:cubicBezTo>
                  <a:pt x="21600" y="3756"/>
                  <a:pt x="21506" y="2849"/>
                  <a:pt x="20777" y="2291"/>
                </a:cubicBezTo>
                <a:cubicBezTo>
                  <a:pt x="20606" y="2160"/>
                  <a:pt x="16234" y="1989"/>
                  <a:pt x="11060" y="1914"/>
                </a:cubicBezTo>
                <a:lnTo>
                  <a:pt x="1656" y="1777"/>
                </a:lnTo>
                <a:lnTo>
                  <a:pt x="1600" y="886"/>
                </a:lnTo>
                <a:cubicBezTo>
                  <a:pt x="1547" y="30"/>
                  <a:pt x="1518" y="0"/>
                  <a:pt x="773" y="0"/>
                </a:cubicBezTo>
                <a:close/>
                <a:moveTo>
                  <a:pt x="15127" y="3602"/>
                </a:moveTo>
                <a:cubicBezTo>
                  <a:pt x="18680" y="3610"/>
                  <a:pt x="20187" y="3694"/>
                  <a:pt x="20315" y="3862"/>
                </a:cubicBezTo>
                <a:cubicBezTo>
                  <a:pt x="20638" y="4283"/>
                  <a:pt x="20664" y="16393"/>
                  <a:pt x="20343" y="16896"/>
                </a:cubicBezTo>
                <a:cubicBezTo>
                  <a:pt x="20030" y="17387"/>
                  <a:pt x="1767" y="17368"/>
                  <a:pt x="1646" y="16877"/>
                </a:cubicBezTo>
                <a:cubicBezTo>
                  <a:pt x="1600" y="16686"/>
                  <a:pt x="1583" y="13643"/>
                  <a:pt x="1609" y="10112"/>
                </a:cubicBezTo>
                <a:lnTo>
                  <a:pt x="1656" y="3691"/>
                </a:lnTo>
                <a:lnTo>
                  <a:pt x="10867" y="3622"/>
                </a:lnTo>
                <a:cubicBezTo>
                  <a:pt x="12532" y="3609"/>
                  <a:pt x="13942" y="3600"/>
                  <a:pt x="15127" y="3602"/>
                </a:cubicBezTo>
                <a:close/>
                <a:moveTo>
                  <a:pt x="12008" y="5056"/>
                </a:moveTo>
                <a:cubicBezTo>
                  <a:pt x="10771" y="5056"/>
                  <a:pt x="10602" y="5128"/>
                  <a:pt x="9875" y="5947"/>
                </a:cubicBezTo>
                <a:lnTo>
                  <a:pt x="9087" y="6838"/>
                </a:lnTo>
                <a:lnTo>
                  <a:pt x="5937" y="6838"/>
                </a:lnTo>
                <a:lnTo>
                  <a:pt x="2788" y="6838"/>
                </a:lnTo>
                <a:lnTo>
                  <a:pt x="2778" y="7929"/>
                </a:lnTo>
                <a:cubicBezTo>
                  <a:pt x="2774" y="8531"/>
                  <a:pt x="2767" y="10098"/>
                  <a:pt x="2763" y="11414"/>
                </a:cubicBezTo>
                <a:lnTo>
                  <a:pt x="2757" y="13808"/>
                </a:lnTo>
                <a:lnTo>
                  <a:pt x="5937" y="13881"/>
                </a:lnTo>
                <a:cubicBezTo>
                  <a:pt x="9026" y="13954"/>
                  <a:pt x="9139" y="13974"/>
                  <a:pt x="9691" y="14635"/>
                </a:cubicBezTo>
                <a:cubicBezTo>
                  <a:pt x="10004" y="15010"/>
                  <a:pt x="10441" y="15438"/>
                  <a:pt x="10661" y="15585"/>
                </a:cubicBezTo>
                <a:cubicBezTo>
                  <a:pt x="10881" y="15731"/>
                  <a:pt x="11578" y="15820"/>
                  <a:pt x="12211" y="15780"/>
                </a:cubicBezTo>
                <a:cubicBezTo>
                  <a:pt x="13524" y="15698"/>
                  <a:pt x="14292" y="15052"/>
                  <a:pt x="14996" y="13441"/>
                </a:cubicBezTo>
                <a:cubicBezTo>
                  <a:pt x="15349" y="12631"/>
                  <a:pt x="15417" y="12152"/>
                  <a:pt x="15417" y="10391"/>
                </a:cubicBezTo>
                <a:cubicBezTo>
                  <a:pt x="15417" y="8016"/>
                  <a:pt x="15072" y="6909"/>
                  <a:pt x="13963" y="5717"/>
                </a:cubicBezTo>
                <a:cubicBezTo>
                  <a:pt x="13446" y="5161"/>
                  <a:pt x="13142" y="5056"/>
                  <a:pt x="12008" y="5056"/>
                </a:cubicBezTo>
                <a:close/>
                <a:moveTo>
                  <a:pt x="17970" y="5350"/>
                </a:moveTo>
                <a:cubicBezTo>
                  <a:pt x="17883" y="5355"/>
                  <a:pt x="17794" y="5366"/>
                  <a:pt x="17702" y="5394"/>
                </a:cubicBezTo>
                <a:cubicBezTo>
                  <a:pt x="16674" y="5702"/>
                  <a:pt x="16335" y="8230"/>
                  <a:pt x="17181" y="9275"/>
                </a:cubicBezTo>
                <a:cubicBezTo>
                  <a:pt x="17803" y="10042"/>
                  <a:pt x="18552" y="10003"/>
                  <a:pt x="19080" y="9173"/>
                </a:cubicBezTo>
                <a:cubicBezTo>
                  <a:pt x="20047" y="7655"/>
                  <a:pt x="19275" y="5280"/>
                  <a:pt x="17970" y="5350"/>
                </a:cubicBezTo>
                <a:close/>
                <a:moveTo>
                  <a:pt x="12086" y="6564"/>
                </a:moveTo>
                <a:cubicBezTo>
                  <a:pt x="12859" y="6562"/>
                  <a:pt x="13004" y="6673"/>
                  <a:pt x="13695" y="7758"/>
                </a:cubicBezTo>
                <a:cubicBezTo>
                  <a:pt x="14401" y="8866"/>
                  <a:pt x="14459" y="9057"/>
                  <a:pt x="14459" y="10391"/>
                </a:cubicBezTo>
                <a:cubicBezTo>
                  <a:pt x="14459" y="11726"/>
                  <a:pt x="14401" y="11917"/>
                  <a:pt x="13695" y="13025"/>
                </a:cubicBezTo>
                <a:cubicBezTo>
                  <a:pt x="12990" y="14132"/>
                  <a:pt x="12868" y="14214"/>
                  <a:pt x="12018" y="14214"/>
                </a:cubicBezTo>
                <a:cubicBezTo>
                  <a:pt x="11167" y="14214"/>
                  <a:pt x="11046" y="14132"/>
                  <a:pt x="10340" y="13025"/>
                </a:cubicBezTo>
                <a:cubicBezTo>
                  <a:pt x="9649" y="11940"/>
                  <a:pt x="9581" y="11706"/>
                  <a:pt x="9582" y="10494"/>
                </a:cubicBezTo>
                <a:cubicBezTo>
                  <a:pt x="9584" y="8137"/>
                  <a:pt x="10585" y="6567"/>
                  <a:pt x="12086" y="6564"/>
                </a:cubicBezTo>
                <a:close/>
                <a:moveTo>
                  <a:pt x="18139" y="10998"/>
                </a:moveTo>
                <a:cubicBezTo>
                  <a:pt x="18008" y="10990"/>
                  <a:pt x="17872" y="11017"/>
                  <a:pt x="17737" y="11081"/>
                </a:cubicBezTo>
                <a:cubicBezTo>
                  <a:pt x="17003" y="11433"/>
                  <a:pt x="16723" y="12042"/>
                  <a:pt x="16723" y="13284"/>
                </a:cubicBezTo>
                <a:cubicBezTo>
                  <a:pt x="16723" y="14220"/>
                  <a:pt x="16814" y="14563"/>
                  <a:pt x="17181" y="15017"/>
                </a:cubicBezTo>
                <a:cubicBezTo>
                  <a:pt x="17434" y="15328"/>
                  <a:pt x="17790" y="15584"/>
                  <a:pt x="17973" y="15585"/>
                </a:cubicBezTo>
                <a:cubicBezTo>
                  <a:pt x="18447" y="15585"/>
                  <a:pt x="19274" y="14865"/>
                  <a:pt x="19402" y="14341"/>
                </a:cubicBezTo>
                <a:cubicBezTo>
                  <a:pt x="19784" y="12777"/>
                  <a:pt x="19054" y="11056"/>
                  <a:pt x="18139" y="10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80" name="processor.png" descr="process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83323" y="882493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pu:0"/>
          <p:cNvSpPr/>
          <p:nvPr/>
        </p:nvSpPr>
        <p:spPr>
          <a:xfrm>
            <a:off x="18153574" y="8033621"/>
            <a:ext cx="111180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482" name="gpu:0"/>
          <p:cNvSpPr/>
          <p:nvPr/>
        </p:nvSpPr>
        <p:spPr>
          <a:xfrm>
            <a:off x="21008609" y="8033621"/>
            <a:ext cx="11214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483" name="/job:worker/task:0/"/>
          <p:cNvSpPr/>
          <p:nvPr/>
        </p:nvSpPr>
        <p:spPr>
          <a:xfrm>
            <a:off x="18129243" y="7178810"/>
            <a:ext cx="41701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484" name="Client Code"/>
          <p:cNvSpPr/>
          <p:nvPr/>
        </p:nvSpPr>
        <p:spPr>
          <a:xfrm>
            <a:off x="18897919" y="5895288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arameter Server &amp; Worker Replica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Parameter Server &amp; Worker Replicas </a:t>
            </a:r>
          </a:p>
        </p:txBody>
      </p:sp>
      <p:sp>
        <p:nvSpPr>
          <p:cNvPr id="487" name="Client: Code that builds the Graph, communicates with cluster, builds the sess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Client: Code that builds the Graph, communicates with cluster, builds the session</a:t>
            </a:r>
          </a:p>
          <a:p>
            <a:r>
              <a:rPr dirty="0"/>
              <a:t>Cluster: Set of nodes which have jobs (roles)</a:t>
            </a:r>
          </a:p>
          <a:p>
            <a:r>
              <a:rPr dirty="0"/>
              <a:t>Jobs</a:t>
            </a:r>
          </a:p>
          <a:p>
            <a:pPr lvl="1"/>
            <a:r>
              <a:rPr dirty="0"/>
              <a:t>Worker </a:t>
            </a:r>
            <a:r>
              <a:rPr lang="en-US" dirty="0" smtClean="0"/>
              <a:t>r</a:t>
            </a:r>
            <a:r>
              <a:rPr dirty="0" smtClean="0"/>
              <a:t>eplicas</a:t>
            </a:r>
            <a:r>
              <a:rPr dirty="0"/>
              <a:t>: compute intensive part</a:t>
            </a:r>
          </a:p>
          <a:p>
            <a:pPr lvl="1"/>
            <a:r>
              <a:rPr dirty="0"/>
              <a:t>Parameter Servers(ps): Holds model state and reacts to updates</a:t>
            </a:r>
          </a:p>
          <a:p>
            <a:pPr lvl="1"/>
            <a:r>
              <a:rPr dirty="0"/>
              <a:t>Each job can hold 0..* task</a:t>
            </a:r>
          </a:p>
          <a:p>
            <a:r>
              <a:rPr dirty="0"/>
              <a:t>Task </a:t>
            </a:r>
          </a:p>
          <a:p>
            <a:pPr lvl="1"/>
            <a:r>
              <a:rPr dirty="0"/>
              <a:t>The actual server process</a:t>
            </a:r>
          </a:p>
          <a:p>
            <a:r>
              <a:rPr dirty="0"/>
              <a:t>Worker Task 0 is by default the chief worker</a:t>
            </a:r>
          </a:p>
          <a:p>
            <a:pPr lvl="1"/>
            <a:r>
              <a:rPr dirty="0"/>
              <a:t>Responsible for checkpointing, initialising and health checking</a:t>
            </a:r>
          </a:p>
          <a:p>
            <a:r>
              <a:rPr dirty="0"/>
              <a:t>CPU 0 represents all CPUs on the Node</a:t>
            </a:r>
          </a:p>
        </p:txBody>
      </p:sp>
      <p:sp>
        <p:nvSpPr>
          <p:cNvPr id="48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79181" y="12796094"/>
            <a:ext cx="153290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89" name="Client Code"/>
          <p:cNvSpPr/>
          <p:nvPr/>
        </p:nvSpPr>
        <p:spPr>
          <a:xfrm>
            <a:off x="18254253" y="846649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  <p:sp>
        <p:nvSpPr>
          <p:cNvPr id="490" name="Session"/>
          <p:cNvSpPr/>
          <p:nvPr/>
        </p:nvSpPr>
        <p:spPr>
          <a:xfrm>
            <a:off x="16755113" y="1750174"/>
            <a:ext cx="5734731" cy="4547773"/>
          </a:xfrm>
          <a:prstGeom prst="roundRect">
            <a:avLst>
              <a:gd name="adj" fmla="val 19289"/>
            </a:avLst>
          </a:prstGeom>
          <a:solidFill>
            <a:srgbClr val="FFFFFF"/>
          </a:solidFill>
          <a:ln w="1270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Session</a:t>
            </a:r>
          </a:p>
        </p:txBody>
      </p:sp>
      <p:sp>
        <p:nvSpPr>
          <p:cNvPr id="491" name="Graph"/>
          <p:cNvSpPr/>
          <p:nvPr/>
        </p:nvSpPr>
        <p:spPr>
          <a:xfrm>
            <a:off x="17116975" y="2543431"/>
            <a:ext cx="5011008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Graph</a:t>
            </a:r>
          </a:p>
        </p:txBody>
      </p:sp>
      <p:sp>
        <p:nvSpPr>
          <p:cNvPr id="492" name="Graph"/>
          <p:cNvSpPr/>
          <p:nvPr/>
        </p:nvSpPr>
        <p:spPr>
          <a:xfrm>
            <a:off x="17116975" y="3955451"/>
            <a:ext cx="5011008" cy="1927478"/>
          </a:xfrm>
          <a:prstGeom prst="roundRect">
            <a:avLst>
              <a:gd name="adj" fmla="val 40241"/>
            </a:avLst>
          </a:prstGeom>
          <a:solidFill>
            <a:srgbClr val="FFFFFF"/>
          </a:solidFill>
          <a:ln w="88900">
            <a:solidFill>
              <a:schemeClr val="accent5">
                <a:hueOff val="250615"/>
                <a:satOff val="6276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Graph</a:t>
            </a:r>
          </a:p>
        </p:txBody>
      </p:sp>
      <p:sp>
        <p:nvSpPr>
          <p:cNvPr id="493" name="Rounded Rectangle"/>
          <p:cNvSpPr/>
          <p:nvPr/>
        </p:nvSpPr>
        <p:spPr>
          <a:xfrm>
            <a:off x="13552503" y="8050632"/>
            <a:ext cx="4409049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494" name="gpu icon.png" descr="gpu icon.png"/>
          <p:cNvPicPr>
            <a:picLocks noChangeAspect="1"/>
          </p:cNvPicPr>
          <p:nvPr/>
        </p:nvPicPr>
        <p:blipFill>
          <a:blip r:embed="rId2">
            <a:extLst/>
          </a:blip>
          <a:srcRect l="5712" t="22857" r="5705" b="20710"/>
          <a:stretch>
            <a:fillRect/>
          </a:stretch>
        </p:blipFill>
        <p:spPr>
          <a:xfrm>
            <a:off x="15702125" y="9822083"/>
            <a:ext cx="2113757" cy="1346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1" y="0"/>
                </a:moveTo>
                <a:cubicBezTo>
                  <a:pt x="43" y="0"/>
                  <a:pt x="0" y="47"/>
                  <a:pt x="0" y="758"/>
                </a:cubicBezTo>
                <a:cubicBezTo>
                  <a:pt x="0" y="1191"/>
                  <a:pt x="134" y="1642"/>
                  <a:pt x="316" y="1821"/>
                </a:cubicBezTo>
                <a:cubicBezTo>
                  <a:pt x="614" y="2112"/>
                  <a:pt x="632" y="2737"/>
                  <a:pt x="621" y="11866"/>
                </a:cubicBezTo>
                <a:lnTo>
                  <a:pt x="608" y="21600"/>
                </a:lnTo>
                <a:lnTo>
                  <a:pt x="1079" y="21600"/>
                </a:lnTo>
                <a:cubicBezTo>
                  <a:pt x="1515" y="21600"/>
                  <a:pt x="1553" y="21509"/>
                  <a:pt x="1602" y="20301"/>
                </a:cubicBezTo>
                <a:lnTo>
                  <a:pt x="1655" y="19003"/>
                </a:lnTo>
                <a:lnTo>
                  <a:pt x="3484" y="19003"/>
                </a:lnTo>
                <a:lnTo>
                  <a:pt x="5313" y="19003"/>
                </a:lnTo>
                <a:lnTo>
                  <a:pt x="5366" y="20301"/>
                </a:lnTo>
                <a:lnTo>
                  <a:pt x="5418" y="21600"/>
                </a:lnTo>
                <a:lnTo>
                  <a:pt x="15484" y="21600"/>
                </a:lnTo>
                <a:lnTo>
                  <a:pt x="15537" y="20301"/>
                </a:lnTo>
                <a:lnTo>
                  <a:pt x="15590" y="19003"/>
                </a:lnTo>
                <a:lnTo>
                  <a:pt x="18027" y="18850"/>
                </a:lnTo>
                <a:cubicBezTo>
                  <a:pt x="19368" y="18767"/>
                  <a:pt x="20606" y="18598"/>
                  <a:pt x="20777" y="18474"/>
                </a:cubicBezTo>
                <a:cubicBezTo>
                  <a:pt x="21504" y="17951"/>
                  <a:pt x="21600" y="17027"/>
                  <a:pt x="21600" y="10389"/>
                </a:cubicBezTo>
                <a:cubicBezTo>
                  <a:pt x="21600" y="3754"/>
                  <a:pt x="21506" y="2850"/>
                  <a:pt x="20777" y="2292"/>
                </a:cubicBezTo>
                <a:cubicBezTo>
                  <a:pt x="20606" y="2161"/>
                  <a:pt x="16232" y="1991"/>
                  <a:pt x="11060" y="1916"/>
                </a:cubicBezTo>
                <a:lnTo>
                  <a:pt x="1655" y="1776"/>
                </a:lnTo>
                <a:lnTo>
                  <a:pt x="1598" y="885"/>
                </a:lnTo>
                <a:cubicBezTo>
                  <a:pt x="1545" y="29"/>
                  <a:pt x="1515" y="0"/>
                  <a:pt x="771" y="0"/>
                </a:cubicBezTo>
                <a:close/>
                <a:moveTo>
                  <a:pt x="15127" y="3603"/>
                </a:moveTo>
                <a:cubicBezTo>
                  <a:pt x="18681" y="3611"/>
                  <a:pt x="20186" y="3690"/>
                  <a:pt x="20314" y="3858"/>
                </a:cubicBezTo>
                <a:cubicBezTo>
                  <a:pt x="20637" y="4278"/>
                  <a:pt x="20664" y="16392"/>
                  <a:pt x="20343" y="16895"/>
                </a:cubicBezTo>
                <a:cubicBezTo>
                  <a:pt x="20030" y="17387"/>
                  <a:pt x="1767" y="17368"/>
                  <a:pt x="1647" y="16876"/>
                </a:cubicBezTo>
                <a:cubicBezTo>
                  <a:pt x="1600" y="16685"/>
                  <a:pt x="1584" y="13640"/>
                  <a:pt x="1610" y="10109"/>
                </a:cubicBezTo>
                <a:lnTo>
                  <a:pt x="1655" y="3692"/>
                </a:lnTo>
                <a:lnTo>
                  <a:pt x="10865" y="3622"/>
                </a:lnTo>
                <a:cubicBezTo>
                  <a:pt x="12529" y="3609"/>
                  <a:pt x="13943" y="3601"/>
                  <a:pt x="15127" y="3603"/>
                </a:cubicBezTo>
                <a:close/>
                <a:moveTo>
                  <a:pt x="12009" y="5061"/>
                </a:moveTo>
                <a:cubicBezTo>
                  <a:pt x="10771" y="5061"/>
                  <a:pt x="10602" y="5127"/>
                  <a:pt x="9875" y="5946"/>
                </a:cubicBezTo>
                <a:lnTo>
                  <a:pt x="9089" y="6837"/>
                </a:lnTo>
                <a:lnTo>
                  <a:pt x="5937" y="6837"/>
                </a:lnTo>
                <a:lnTo>
                  <a:pt x="2786" y="6837"/>
                </a:lnTo>
                <a:lnTo>
                  <a:pt x="2778" y="7932"/>
                </a:lnTo>
                <a:cubicBezTo>
                  <a:pt x="2774" y="8534"/>
                  <a:pt x="2766" y="10099"/>
                  <a:pt x="2762" y="11414"/>
                </a:cubicBezTo>
                <a:lnTo>
                  <a:pt x="2754" y="13808"/>
                </a:lnTo>
                <a:lnTo>
                  <a:pt x="5937" y="13884"/>
                </a:lnTo>
                <a:cubicBezTo>
                  <a:pt x="9026" y="13957"/>
                  <a:pt x="9141" y="13975"/>
                  <a:pt x="9693" y="14636"/>
                </a:cubicBezTo>
                <a:cubicBezTo>
                  <a:pt x="10006" y="15010"/>
                  <a:pt x="10442" y="15438"/>
                  <a:pt x="10662" y="15584"/>
                </a:cubicBezTo>
                <a:cubicBezTo>
                  <a:pt x="10882" y="15731"/>
                  <a:pt x="11578" y="15821"/>
                  <a:pt x="12211" y="15781"/>
                </a:cubicBezTo>
                <a:cubicBezTo>
                  <a:pt x="13525" y="15699"/>
                  <a:pt x="14290" y="15050"/>
                  <a:pt x="14993" y="13439"/>
                </a:cubicBezTo>
                <a:cubicBezTo>
                  <a:pt x="15347" y="12629"/>
                  <a:pt x="15415" y="12150"/>
                  <a:pt x="15415" y="10389"/>
                </a:cubicBezTo>
                <a:cubicBezTo>
                  <a:pt x="15415" y="8014"/>
                  <a:pt x="15072" y="6909"/>
                  <a:pt x="13963" y="5717"/>
                </a:cubicBezTo>
                <a:cubicBezTo>
                  <a:pt x="13446" y="5161"/>
                  <a:pt x="13142" y="5061"/>
                  <a:pt x="12009" y="5061"/>
                </a:cubicBezTo>
                <a:close/>
                <a:moveTo>
                  <a:pt x="17970" y="5347"/>
                </a:moveTo>
                <a:cubicBezTo>
                  <a:pt x="17883" y="5352"/>
                  <a:pt x="17794" y="5365"/>
                  <a:pt x="17703" y="5392"/>
                </a:cubicBezTo>
                <a:cubicBezTo>
                  <a:pt x="16674" y="5701"/>
                  <a:pt x="16333" y="8230"/>
                  <a:pt x="17179" y="9275"/>
                </a:cubicBezTo>
                <a:cubicBezTo>
                  <a:pt x="17801" y="10042"/>
                  <a:pt x="18553" y="10004"/>
                  <a:pt x="19081" y="9173"/>
                </a:cubicBezTo>
                <a:cubicBezTo>
                  <a:pt x="20048" y="7656"/>
                  <a:pt x="19275" y="5277"/>
                  <a:pt x="17970" y="5347"/>
                </a:cubicBezTo>
                <a:close/>
                <a:moveTo>
                  <a:pt x="12086" y="6563"/>
                </a:moveTo>
                <a:cubicBezTo>
                  <a:pt x="12858" y="6562"/>
                  <a:pt x="13005" y="6669"/>
                  <a:pt x="13696" y="7754"/>
                </a:cubicBezTo>
                <a:cubicBezTo>
                  <a:pt x="14401" y="8861"/>
                  <a:pt x="14458" y="9055"/>
                  <a:pt x="14458" y="10389"/>
                </a:cubicBezTo>
                <a:cubicBezTo>
                  <a:pt x="14458" y="11724"/>
                  <a:pt x="14401" y="11917"/>
                  <a:pt x="13696" y="13025"/>
                </a:cubicBezTo>
                <a:cubicBezTo>
                  <a:pt x="12990" y="14133"/>
                  <a:pt x="12867" y="14215"/>
                  <a:pt x="12017" y="14215"/>
                </a:cubicBezTo>
                <a:cubicBezTo>
                  <a:pt x="11167" y="14215"/>
                  <a:pt x="11047" y="14133"/>
                  <a:pt x="10342" y="13025"/>
                </a:cubicBezTo>
                <a:cubicBezTo>
                  <a:pt x="9651" y="11940"/>
                  <a:pt x="9582" y="11704"/>
                  <a:pt x="9583" y="10491"/>
                </a:cubicBezTo>
                <a:cubicBezTo>
                  <a:pt x="9585" y="8134"/>
                  <a:pt x="10584" y="6567"/>
                  <a:pt x="12086" y="6563"/>
                </a:cubicBezTo>
                <a:close/>
                <a:moveTo>
                  <a:pt x="18137" y="11001"/>
                </a:moveTo>
                <a:cubicBezTo>
                  <a:pt x="18006" y="10992"/>
                  <a:pt x="17871" y="11018"/>
                  <a:pt x="17735" y="11083"/>
                </a:cubicBezTo>
                <a:cubicBezTo>
                  <a:pt x="17001" y="11435"/>
                  <a:pt x="16721" y="12038"/>
                  <a:pt x="16721" y="13280"/>
                </a:cubicBezTo>
                <a:cubicBezTo>
                  <a:pt x="16721" y="14216"/>
                  <a:pt x="16812" y="14563"/>
                  <a:pt x="17179" y="15018"/>
                </a:cubicBezTo>
                <a:cubicBezTo>
                  <a:pt x="17432" y="15329"/>
                  <a:pt x="17791" y="15584"/>
                  <a:pt x="17974" y="15584"/>
                </a:cubicBezTo>
                <a:cubicBezTo>
                  <a:pt x="18447" y="15584"/>
                  <a:pt x="19274" y="14866"/>
                  <a:pt x="19402" y="14343"/>
                </a:cubicBezTo>
                <a:cubicBezTo>
                  <a:pt x="19784" y="12779"/>
                  <a:pt x="19051" y="11059"/>
                  <a:pt x="18137" y="110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95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94385" y="9629528"/>
            <a:ext cx="1731651" cy="1731651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pu:0"/>
          <p:cNvSpPr/>
          <p:nvPr/>
        </p:nvSpPr>
        <p:spPr>
          <a:xfrm>
            <a:off x="14132811" y="9021143"/>
            <a:ext cx="854796" cy="41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2772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497" name="gpu:0"/>
          <p:cNvSpPr/>
          <p:nvPr/>
        </p:nvSpPr>
        <p:spPr>
          <a:xfrm>
            <a:off x="16327857" y="9021143"/>
            <a:ext cx="862178" cy="41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2772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498" name="/job:worker/task:0/"/>
          <p:cNvSpPr/>
          <p:nvPr/>
        </p:nvSpPr>
        <p:spPr>
          <a:xfrm>
            <a:off x="14114105" y="8363936"/>
            <a:ext cx="3206166" cy="46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308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499" name="Rounded Rectangle"/>
          <p:cNvSpPr/>
          <p:nvPr/>
        </p:nvSpPr>
        <p:spPr>
          <a:xfrm>
            <a:off x="18731712" y="8050632"/>
            <a:ext cx="4409049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00" name="cpu:0"/>
          <p:cNvSpPr/>
          <p:nvPr/>
        </p:nvSpPr>
        <p:spPr>
          <a:xfrm>
            <a:off x="20508839" y="9021143"/>
            <a:ext cx="854796" cy="41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2772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01" name="/job:ps/task:0/"/>
          <p:cNvSpPr/>
          <p:nvPr/>
        </p:nvSpPr>
        <p:spPr>
          <a:xfrm>
            <a:off x="19701654" y="8363936"/>
            <a:ext cx="2469166" cy="46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algn="ctr" defTabSz="1406954">
              <a:lnSpc>
                <a:spcPct val="110000"/>
              </a:lnSpc>
              <a:defRPr sz="308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/job:ps/task:0/</a:t>
            </a:r>
          </a:p>
        </p:txBody>
      </p:sp>
      <p:pic>
        <p:nvPicPr>
          <p:cNvPr id="502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70412" y="9629528"/>
            <a:ext cx="1731650" cy="173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In Graph Replic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Graph Replication</a:t>
            </a:r>
          </a:p>
        </p:txBody>
      </p:sp>
      <p:sp>
        <p:nvSpPr>
          <p:cNvPr id="505" name="Split up input into equal chunks,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Split up input into equal chunks,</a:t>
            </a:r>
          </a:p>
          <a:p>
            <a:r>
              <a:rPr dirty="0"/>
              <a:t>Loops over workers and assign a chunk</a:t>
            </a:r>
          </a:p>
          <a:p>
            <a:r>
              <a:rPr lang="en-US" dirty="0" smtClean="0"/>
              <a:t>C</a:t>
            </a:r>
            <a:r>
              <a:rPr dirty="0" smtClean="0"/>
              <a:t>ollect </a:t>
            </a:r>
            <a:r>
              <a:rPr dirty="0"/>
              <a:t>results and </a:t>
            </a:r>
            <a:r>
              <a:rPr dirty="0" err="1"/>
              <a:t>optimise</a:t>
            </a:r>
            <a:endParaRPr dirty="0"/>
          </a:p>
          <a:p>
            <a:r>
              <a:rPr dirty="0"/>
              <a:t>Not the recommended way</a:t>
            </a:r>
          </a:p>
          <a:p>
            <a:r>
              <a:rPr dirty="0"/>
              <a:t>Graph get big, lot of communication overhead</a:t>
            </a:r>
          </a:p>
          <a:p>
            <a:r>
              <a:rPr dirty="0"/>
              <a:t>Each device operates on all data</a:t>
            </a:r>
          </a:p>
        </p:txBody>
      </p:sp>
      <p:sp>
        <p:nvSpPr>
          <p:cNvPr id="50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91182" y="12796094"/>
            <a:ext cx="12928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513" name="Group"/>
          <p:cNvGrpSpPr/>
          <p:nvPr/>
        </p:nvGrpSpPr>
        <p:grpSpPr>
          <a:xfrm>
            <a:off x="17012581" y="7580449"/>
            <a:ext cx="5734731" cy="4741276"/>
            <a:chOff x="0" y="0"/>
            <a:chExt cx="5734730" cy="4741274"/>
          </a:xfrm>
        </p:grpSpPr>
        <p:sp>
          <p:nvSpPr>
            <p:cNvPr id="507" name="Rounded Rectangle"/>
            <p:cNvSpPr/>
            <p:nvPr/>
          </p:nvSpPr>
          <p:spPr>
            <a:xfrm>
              <a:off x="0" y="0"/>
              <a:ext cx="5734731" cy="4741275"/>
            </a:xfrm>
            <a:prstGeom prst="roundRect">
              <a:avLst>
                <a:gd name="adj" fmla="val 18502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7213">
                <a:lnSpc>
                  <a:spcPct val="110000"/>
                </a:lnSpc>
                <a:defRPr sz="34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pic>
          <p:nvPicPr>
            <p:cNvPr id="508" name="gpu icon.png" descr="gpu ico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712" t="22857" r="5710" b="20712"/>
            <a:stretch>
              <a:fillRect/>
            </a:stretch>
          </p:blipFill>
          <p:spPr>
            <a:xfrm>
              <a:off x="2795955" y="2304077"/>
              <a:ext cx="2749154" cy="175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3" y="0"/>
                  </a:moveTo>
                  <a:cubicBezTo>
                    <a:pt x="46" y="0"/>
                    <a:pt x="0" y="43"/>
                    <a:pt x="0" y="754"/>
                  </a:cubicBezTo>
                  <a:cubicBezTo>
                    <a:pt x="0" y="1187"/>
                    <a:pt x="136" y="1642"/>
                    <a:pt x="318" y="1821"/>
                  </a:cubicBezTo>
                  <a:cubicBezTo>
                    <a:pt x="615" y="2112"/>
                    <a:pt x="635" y="2735"/>
                    <a:pt x="624" y="11865"/>
                  </a:cubicBezTo>
                  <a:lnTo>
                    <a:pt x="611" y="21600"/>
                  </a:lnTo>
                  <a:lnTo>
                    <a:pt x="1079" y="21600"/>
                  </a:lnTo>
                  <a:cubicBezTo>
                    <a:pt x="1515" y="21600"/>
                    <a:pt x="1553" y="21506"/>
                    <a:pt x="1603" y="20298"/>
                  </a:cubicBezTo>
                  <a:lnTo>
                    <a:pt x="1656" y="19001"/>
                  </a:lnTo>
                  <a:lnTo>
                    <a:pt x="3483" y="19001"/>
                  </a:lnTo>
                  <a:lnTo>
                    <a:pt x="5313" y="19001"/>
                  </a:lnTo>
                  <a:lnTo>
                    <a:pt x="5366" y="20298"/>
                  </a:lnTo>
                  <a:lnTo>
                    <a:pt x="5419" y="21600"/>
                  </a:lnTo>
                  <a:lnTo>
                    <a:pt x="15485" y="21600"/>
                  </a:lnTo>
                  <a:lnTo>
                    <a:pt x="15538" y="20298"/>
                  </a:lnTo>
                  <a:lnTo>
                    <a:pt x="15588" y="19001"/>
                  </a:lnTo>
                  <a:lnTo>
                    <a:pt x="18030" y="18849"/>
                  </a:lnTo>
                  <a:cubicBezTo>
                    <a:pt x="19371" y="18766"/>
                    <a:pt x="20606" y="18601"/>
                    <a:pt x="20777" y="18477"/>
                  </a:cubicBezTo>
                  <a:cubicBezTo>
                    <a:pt x="21504" y="17954"/>
                    <a:pt x="21600" y="17029"/>
                    <a:pt x="21600" y="10391"/>
                  </a:cubicBezTo>
                  <a:cubicBezTo>
                    <a:pt x="21600" y="3756"/>
                    <a:pt x="21506" y="2849"/>
                    <a:pt x="20777" y="2291"/>
                  </a:cubicBezTo>
                  <a:cubicBezTo>
                    <a:pt x="20606" y="2160"/>
                    <a:pt x="16234" y="1989"/>
                    <a:pt x="11060" y="1914"/>
                  </a:cubicBezTo>
                  <a:lnTo>
                    <a:pt x="1656" y="1777"/>
                  </a:lnTo>
                  <a:lnTo>
                    <a:pt x="1600" y="886"/>
                  </a:lnTo>
                  <a:cubicBezTo>
                    <a:pt x="1547" y="30"/>
                    <a:pt x="1518" y="0"/>
                    <a:pt x="773" y="0"/>
                  </a:cubicBezTo>
                  <a:close/>
                  <a:moveTo>
                    <a:pt x="15127" y="3602"/>
                  </a:moveTo>
                  <a:cubicBezTo>
                    <a:pt x="18680" y="3610"/>
                    <a:pt x="20187" y="3694"/>
                    <a:pt x="20315" y="3862"/>
                  </a:cubicBezTo>
                  <a:cubicBezTo>
                    <a:pt x="20638" y="4283"/>
                    <a:pt x="20664" y="16393"/>
                    <a:pt x="20343" y="16896"/>
                  </a:cubicBezTo>
                  <a:cubicBezTo>
                    <a:pt x="20030" y="17387"/>
                    <a:pt x="1767" y="17368"/>
                    <a:pt x="1646" y="16877"/>
                  </a:cubicBezTo>
                  <a:cubicBezTo>
                    <a:pt x="1600" y="16686"/>
                    <a:pt x="1583" y="13643"/>
                    <a:pt x="1609" y="10112"/>
                  </a:cubicBezTo>
                  <a:lnTo>
                    <a:pt x="1656" y="3691"/>
                  </a:lnTo>
                  <a:lnTo>
                    <a:pt x="10867" y="3622"/>
                  </a:lnTo>
                  <a:cubicBezTo>
                    <a:pt x="12532" y="3609"/>
                    <a:pt x="13942" y="3600"/>
                    <a:pt x="15127" y="3602"/>
                  </a:cubicBezTo>
                  <a:close/>
                  <a:moveTo>
                    <a:pt x="12008" y="5056"/>
                  </a:moveTo>
                  <a:cubicBezTo>
                    <a:pt x="10771" y="5056"/>
                    <a:pt x="10602" y="5128"/>
                    <a:pt x="9875" y="5947"/>
                  </a:cubicBezTo>
                  <a:lnTo>
                    <a:pt x="9087" y="6838"/>
                  </a:lnTo>
                  <a:lnTo>
                    <a:pt x="5937" y="6838"/>
                  </a:lnTo>
                  <a:lnTo>
                    <a:pt x="2788" y="6838"/>
                  </a:lnTo>
                  <a:lnTo>
                    <a:pt x="2778" y="7929"/>
                  </a:lnTo>
                  <a:cubicBezTo>
                    <a:pt x="2774" y="8531"/>
                    <a:pt x="2767" y="10098"/>
                    <a:pt x="2763" y="11414"/>
                  </a:cubicBezTo>
                  <a:lnTo>
                    <a:pt x="2757" y="13808"/>
                  </a:lnTo>
                  <a:lnTo>
                    <a:pt x="5937" y="13881"/>
                  </a:lnTo>
                  <a:cubicBezTo>
                    <a:pt x="9026" y="13954"/>
                    <a:pt x="9139" y="13974"/>
                    <a:pt x="9691" y="14635"/>
                  </a:cubicBezTo>
                  <a:cubicBezTo>
                    <a:pt x="10004" y="15010"/>
                    <a:pt x="10441" y="15438"/>
                    <a:pt x="10661" y="15585"/>
                  </a:cubicBezTo>
                  <a:cubicBezTo>
                    <a:pt x="10881" y="15731"/>
                    <a:pt x="11578" y="15820"/>
                    <a:pt x="12211" y="15780"/>
                  </a:cubicBezTo>
                  <a:cubicBezTo>
                    <a:pt x="13524" y="15698"/>
                    <a:pt x="14292" y="15052"/>
                    <a:pt x="14996" y="13441"/>
                  </a:cubicBezTo>
                  <a:cubicBezTo>
                    <a:pt x="15349" y="12631"/>
                    <a:pt x="15417" y="12152"/>
                    <a:pt x="15417" y="10391"/>
                  </a:cubicBezTo>
                  <a:cubicBezTo>
                    <a:pt x="15417" y="8016"/>
                    <a:pt x="15072" y="6909"/>
                    <a:pt x="13963" y="5717"/>
                  </a:cubicBezTo>
                  <a:cubicBezTo>
                    <a:pt x="13446" y="5161"/>
                    <a:pt x="13142" y="5056"/>
                    <a:pt x="12008" y="5056"/>
                  </a:cubicBezTo>
                  <a:close/>
                  <a:moveTo>
                    <a:pt x="17970" y="5350"/>
                  </a:moveTo>
                  <a:cubicBezTo>
                    <a:pt x="17883" y="5355"/>
                    <a:pt x="17794" y="5366"/>
                    <a:pt x="17702" y="5394"/>
                  </a:cubicBezTo>
                  <a:cubicBezTo>
                    <a:pt x="16674" y="5702"/>
                    <a:pt x="16335" y="8230"/>
                    <a:pt x="17181" y="9275"/>
                  </a:cubicBezTo>
                  <a:cubicBezTo>
                    <a:pt x="17803" y="10042"/>
                    <a:pt x="18552" y="10003"/>
                    <a:pt x="19080" y="9173"/>
                  </a:cubicBezTo>
                  <a:cubicBezTo>
                    <a:pt x="20047" y="7655"/>
                    <a:pt x="19275" y="5280"/>
                    <a:pt x="17970" y="5350"/>
                  </a:cubicBezTo>
                  <a:close/>
                  <a:moveTo>
                    <a:pt x="12086" y="6564"/>
                  </a:moveTo>
                  <a:cubicBezTo>
                    <a:pt x="12859" y="6562"/>
                    <a:pt x="13004" y="6673"/>
                    <a:pt x="13695" y="7758"/>
                  </a:cubicBezTo>
                  <a:cubicBezTo>
                    <a:pt x="14401" y="8866"/>
                    <a:pt x="14459" y="9057"/>
                    <a:pt x="14459" y="10391"/>
                  </a:cubicBezTo>
                  <a:cubicBezTo>
                    <a:pt x="14459" y="11726"/>
                    <a:pt x="14401" y="11917"/>
                    <a:pt x="13695" y="13025"/>
                  </a:cubicBezTo>
                  <a:cubicBezTo>
                    <a:pt x="12990" y="14132"/>
                    <a:pt x="12868" y="14214"/>
                    <a:pt x="12018" y="14214"/>
                  </a:cubicBezTo>
                  <a:cubicBezTo>
                    <a:pt x="11167" y="14214"/>
                    <a:pt x="11046" y="14132"/>
                    <a:pt x="10340" y="13025"/>
                  </a:cubicBezTo>
                  <a:cubicBezTo>
                    <a:pt x="9649" y="11940"/>
                    <a:pt x="9581" y="11706"/>
                    <a:pt x="9582" y="10494"/>
                  </a:cubicBezTo>
                  <a:cubicBezTo>
                    <a:pt x="9584" y="8137"/>
                    <a:pt x="10585" y="6567"/>
                    <a:pt x="12086" y="6564"/>
                  </a:cubicBezTo>
                  <a:close/>
                  <a:moveTo>
                    <a:pt x="18139" y="10998"/>
                  </a:moveTo>
                  <a:cubicBezTo>
                    <a:pt x="18008" y="10990"/>
                    <a:pt x="17872" y="11017"/>
                    <a:pt x="17737" y="11081"/>
                  </a:cubicBezTo>
                  <a:cubicBezTo>
                    <a:pt x="17003" y="11433"/>
                    <a:pt x="16723" y="12042"/>
                    <a:pt x="16723" y="13284"/>
                  </a:cubicBezTo>
                  <a:cubicBezTo>
                    <a:pt x="16723" y="14220"/>
                    <a:pt x="16814" y="14563"/>
                    <a:pt x="17181" y="15017"/>
                  </a:cubicBezTo>
                  <a:cubicBezTo>
                    <a:pt x="17434" y="15328"/>
                    <a:pt x="17790" y="15584"/>
                    <a:pt x="17973" y="15585"/>
                  </a:cubicBezTo>
                  <a:cubicBezTo>
                    <a:pt x="18447" y="15585"/>
                    <a:pt x="19274" y="14865"/>
                    <a:pt x="19402" y="14341"/>
                  </a:cubicBezTo>
                  <a:cubicBezTo>
                    <a:pt x="19784" y="12777"/>
                    <a:pt x="19054" y="11056"/>
                    <a:pt x="18139" y="1099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9" name="processor.png" descr="processo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4542" y="2053627"/>
              <a:ext cx="2252311" cy="2252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0" name="cpu:0"/>
            <p:cNvSpPr/>
            <p:nvPr/>
          </p:nvSpPr>
          <p:spPr>
            <a:xfrm>
              <a:off x="754792" y="1262316"/>
              <a:ext cx="111181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cpu:0</a:t>
              </a:r>
            </a:p>
          </p:txBody>
        </p:sp>
        <p:sp>
          <p:nvSpPr>
            <p:cNvPr id="511" name="gpu:0"/>
            <p:cNvSpPr/>
            <p:nvPr/>
          </p:nvSpPr>
          <p:spPr>
            <a:xfrm>
              <a:off x="3609827" y="1262316"/>
              <a:ext cx="1121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gpu:0</a:t>
              </a:r>
            </a:p>
          </p:txBody>
        </p:sp>
        <p:sp>
          <p:nvSpPr>
            <p:cNvPr id="512" name="/job:worker/task:0/"/>
            <p:cNvSpPr/>
            <p:nvPr/>
          </p:nvSpPr>
          <p:spPr>
            <a:xfrm>
              <a:off x="730462" y="407506"/>
              <a:ext cx="417017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lnSpcReduction="10000"/>
            </a:bodyPr>
            <a:lstStyle>
              <a:lvl1pPr defTabSz="1827213">
                <a:lnSpc>
                  <a:spcPct val="110000"/>
                </a:lnSpc>
                <a:defRPr sz="40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/job:worker/task:0/</a:t>
              </a: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1636687" y="7580449"/>
            <a:ext cx="5734731" cy="4741276"/>
            <a:chOff x="0" y="0"/>
            <a:chExt cx="5734730" cy="4741274"/>
          </a:xfrm>
        </p:grpSpPr>
        <p:sp>
          <p:nvSpPr>
            <p:cNvPr id="514" name="Rounded Rectangle"/>
            <p:cNvSpPr/>
            <p:nvPr/>
          </p:nvSpPr>
          <p:spPr>
            <a:xfrm>
              <a:off x="0" y="0"/>
              <a:ext cx="5734731" cy="4741275"/>
            </a:xfrm>
            <a:prstGeom prst="roundRect">
              <a:avLst>
                <a:gd name="adj" fmla="val 18502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7213">
                <a:lnSpc>
                  <a:spcPct val="110000"/>
                </a:lnSpc>
                <a:defRPr sz="34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pic>
          <p:nvPicPr>
            <p:cNvPr id="515" name="gpu icon.png" descr="gpu ico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712" t="22857" r="5710" b="20712"/>
            <a:stretch>
              <a:fillRect/>
            </a:stretch>
          </p:blipFill>
          <p:spPr>
            <a:xfrm>
              <a:off x="2805704" y="2304077"/>
              <a:ext cx="2749154" cy="175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3" y="0"/>
                  </a:moveTo>
                  <a:cubicBezTo>
                    <a:pt x="46" y="0"/>
                    <a:pt x="0" y="43"/>
                    <a:pt x="0" y="754"/>
                  </a:cubicBezTo>
                  <a:cubicBezTo>
                    <a:pt x="0" y="1187"/>
                    <a:pt x="136" y="1642"/>
                    <a:pt x="318" y="1821"/>
                  </a:cubicBezTo>
                  <a:cubicBezTo>
                    <a:pt x="615" y="2112"/>
                    <a:pt x="635" y="2735"/>
                    <a:pt x="624" y="11865"/>
                  </a:cubicBezTo>
                  <a:lnTo>
                    <a:pt x="611" y="21600"/>
                  </a:lnTo>
                  <a:lnTo>
                    <a:pt x="1079" y="21600"/>
                  </a:lnTo>
                  <a:cubicBezTo>
                    <a:pt x="1515" y="21600"/>
                    <a:pt x="1553" y="21506"/>
                    <a:pt x="1603" y="20298"/>
                  </a:cubicBezTo>
                  <a:lnTo>
                    <a:pt x="1656" y="19001"/>
                  </a:lnTo>
                  <a:lnTo>
                    <a:pt x="3483" y="19001"/>
                  </a:lnTo>
                  <a:lnTo>
                    <a:pt x="5313" y="19001"/>
                  </a:lnTo>
                  <a:lnTo>
                    <a:pt x="5366" y="20298"/>
                  </a:lnTo>
                  <a:lnTo>
                    <a:pt x="5419" y="21600"/>
                  </a:lnTo>
                  <a:lnTo>
                    <a:pt x="15485" y="21600"/>
                  </a:lnTo>
                  <a:lnTo>
                    <a:pt x="15538" y="20298"/>
                  </a:lnTo>
                  <a:lnTo>
                    <a:pt x="15588" y="19001"/>
                  </a:lnTo>
                  <a:lnTo>
                    <a:pt x="18030" y="18849"/>
                  </a:lnTo>
                  <a:cubicBezTo>
                    <a:pt x="19371" y="18766"/>
                    <a:pt x="20606" y="18601"/>
                    <a:pt x="20777" y="18477"/>
                  </a:cubicBezTo>
                  <a:cubicBezTo>
                    <a:pt x="21504" y="17954"/>
                    <a:pt x="21600" y="17029"/>
                    <a:pt x="21600" y="10391"/>
                  </a:cubicBezTo>
                  <a:cubicBezTo>
                    <a:pt x="21600" y="3756"/>
                    <a:pt x="21506" y="2849"/>
                    <a:pt x="20777" y="2291"/>
                  </a:cubicBezTo>
                  <a:cubicBezTo>
                    <a:pt x="20606" y="2160"/>
                    <a:pt x="16234" y="1989"/>
                    <a:pt x="11060" y="1914"/>
                  </a:cubicBezTo>
                  <a:lnTo>
                    <a:pt x="1656" y="1777"/>
                  </a:lnTo>
                  <a:lnTo>
                    <a:pt x="1600" y="886"/>
                  </a:lnTo>
                  <a:cubicBezTo>
                    <a:pt x="1547" y="30"/>
                    <a:pt x="1518" y="0"/>
                    <a:pt x="773" y="0"/>
                  </a:cubicBezTo>
                  <a:close/>
                  <a:moveTo>
                    <a:pt x="15127" y="3602"/>
                  </a:moveTo>
                  <a:cubicBezTo>
                    <a:pt x="18680" y="3610"/>
                    <a:pt x="20187" y="3694"/>
                    <a:pt x="20315" y="3862"/>
                  </a:cubicBezTo>
                  <a:cubicBezTo>
                    <a:pt x="20638" y="4283"/>
                    <a:pt x="20664" y="16393"/>
                    <a:pt x="20343" y="16896"/>
                  </a:cubicBezTo>
                  <a:cubicBezTo>
                    <a:pt x="20030" y="17387"/>
                    <a:pt x="1767" y="17368"/>
                    <a:pt x="1646" y="16877"/>
                  </a:cubicBezTo>
                  <a:cubicBezTo>
                    <a:pt x="1600" y="16686"/>
                    <a:pt x="1583" y="13643"/>
                    <a:pt x="1609" y="10112"/>
                  </a:cubicBezTo>
                  <a:lnTo>
                    <a:pt x="1656" y="3691"/>
                  </a:lnTo>
                  <a:lnTo>
                    <a:pt x="10867" y="3622"/>
                  </a:lnTo>
                  <a:cubicBezTo>
                    <a:pt x="12532" y="3609"/>
                    <a:pt x="13942" y="3600"/>
                    <a:pt x="15127" y="3602"/>
                  </a:cubicBezTo>
                  <a:close/>
                  <a:moveTo>
                    <a:pt x="12008" y="5056"/>
                  </a:moveTo>
                  <a:cubicBezTo>
                    <a:pt x="10771" y="5056"/>
                    <a:pt x="10602" y="5128"/>
                    <a:pt x="9875" y="5947"/>
                  </a:cubicBezTo>
                  <a:lnTo>
                    <a:pt x="9087" y="6838"/>
                  </a:lnTo>
                  <a:lnTo>
                    <a:pt x="5937" y="6838"/>
                  </a:lnTo>
                  <a:lnTo>
                    <a:pt x="2788" y="6838"/>
                  </a:lnTo>
                  <a:lnTo>
                    <a:pt x="2778" y="7929"/>
                  </a:lnTo>
                  <a:cubicBezTo>
                    <a:pt x="2774" y="8531"/>
                    <a:pt x="2767" y="10098"/>
                    <a:pt x="2763" y="11414"/>
                  </a:cubicBezTo>
                  <a:lnTo>
                    <a:pt x="2757" y="13808"/>
                  </a:lnTo>
                  <a:lnTo>
                    <a:pt x="5937" y="13881"/>
                  </a:lnTo>
                  <a:cubicBezTo>
                    <a:pt x="9026" y="13954"/>
                    <a:pt x="9139" y="13974"/>
                    <a:pt x="9691" y="14635"/>
                  </a:cubicBezTo>
                  <a:cubicBezTo>
                    <a:pt x="10004" y="15010"/>
                    <a:pt x="10441" y="15438"/>
                    <a:pt x="10661" y="15585"/>
                  </a:cubicBezTo>
                  <a:cubicBezTo>
                    <a:pt x="10881" y="15731"/>
                    <a:pt x="11578" y="15820"/>
                    <a:pt x="12211" y="15780"/>
                  </a:cubicBezTo>
                  <a:cubicBezTo>
                    <a:pt x="13524" y="15698"/>
                    <a:pt x="14292" y="15052"/>
                    <a:pt x="14996" y="13441"/>
                  </a:cubicBezTo>
                  <a:cubicBezTo>
                    <a:pt x="15349" y="12631"/>
                    <a:pt x="15417" y="12152"/>
                    <a:pt x="15417" y="10391"/>
                  </a:cubicBezTo>
                  <a:cubicBezTo>
                    <a:pt x="15417" y="8016"/>
                    <a:pt x="15072" y="6909"/>
                    <a:pt x="13963" y="5717"/>
                  </a:cubicBezTo>
                  <a:cubicBezTo>
                    <a:pt x="13446" y="5161"/>
                    <a:pt x="13142" y="5056"/>
                    <a:pt x="12008" y="5056"/>
                  </a:cubicBezTo>
                  <a:close/>
                  <a:moveTo>
                    <a:pt x="17970" y="5350"/>
                  </a:moveTo>
                  <a:cubicBezTo>
                    <a:pt x="17883" y="5355"/>
                    <a:pt x="17794" y="5366"/>
                    <a:pt x="17702" y="5394"/>
                  </a:cubicBezTo>
                  <a:cubicBezTo>
                    <a:pt x="16674" y="5702"/>
                    <a:pt x="16335" y="8230"/>
                    <a:pt x="17181" y="9275"/>
                  </a:cubicBezTo>
                  <a:cubicBezTo>
                    <a:pt x="17803" y="10042"/>
                    <a:pt x="18552" y="10003"/>
                    <a:pt x="19080" y="9173"/>
                  </a:cubicBezTo>
                  <a:cubicBezTo>
                    <a:pt x="20047" y="7655"/>
                    <a:pt x="19275" y="5280"/>
                    <a:pt x="17970" y="5350"/>
                  </a:cubicBezTo>
                  <a:close/>
                  <a:moveTo>
                    <a:pt x="12086" y="6564"/>
                  </a:moveTo>
                  <a:cubicBezTo>
                    <a:pt x="12859" y="6562"/>
                    <a:pt x="13004" y="6673"/>
                    <a:pt x="13695" y="7758"/>
                  </a:cubicBezTo>
                  <a:cubicBezTo>
                    <a:pt x="14401" y="8866"/>
                    <a:pt x="14459" y="9057"/>
                    <a:pt x="14459" y="10391"/>
                  </a:cubicBezTo>
                  <a:cubicBezTo>
                    <a:pt x="14459" y="11726"/>
                    <a:pt x="14401" y="11917"/>
                    <a:pt x="13695" y="13025"/>
                  </a:cubicBezTo>
                  <a:cubicBezTo>
                    <a:pt x="12990" y="14132"/>
                    <a:pt x="12868" y="14214"/>
                    <a:pt x="12018" y="14214"/>
                  </a:cubicBezTo>
                  <a:cubicBezTo>
                    <a:pt x="11167" y="14214"/>
                    <a:pt x="11046" y="14132"/>
                    <a:pt x="10340" y="13025"/>
                  </a:cubicBezTo>
                  <a:cubicBezTo>
                    <a:pt x="9649" y="11940"/>
                    <a:pt x="9581" y="11706"/>
                    <a:pt x="9582" y="10494"/>
                  </a:cubicBezTo>
                  <a:cubicBezTo>
                    <a:pt x="9584" y="8137"/>
                    <a:pt x="10585" y="6567"/>
                    <a:pt x="12086" y="6564"/>
                  </a:cubicBezTo>
                  <a:close/>
                  <a:moveTo>
                    <a:pt x="18139" y="10998"/>
                  </a:moveTo>
                  <a:cubicBezTo>
                    <a:pt x="18008" y="10990"/>
                    <a:pt x="17872" y="11017"/>
                    <a:pt x="17737" y="11081"/>
                  </a:cubicBezTo>
                  <a:cubicBezTo>
                    <a:pt x="17003" y="11433"/>
                    <a:pt x="16723" y="12042"/>
                    <a:pt x="16723" y="13284"/>
                  </a:cubicBezTo>
                  <a:cubicBezTo>
                    <a:pt x="16723" y="14220"/>
                    <a:pt x="16814" y="14563"/>
                    <a:pt x="17181" y="15017"/>
                  </a:cubicBezTo>
                  <a:cubicBezTo>
                    <a:pt x="17434" y="15328"/>
                    <a:pt x="17790" y="15584"/>
                    <a:pt x="17973" y="15585"/>
                  </a:cubicBezTo>
                  <a:cubicBezTo>
                    <a:pt x="18447" y="15585"/>
                    <a:pt x="19274" y="14865"/>
                    <a:pt x="19402" y="14341"/>
                  </a:cubicBezTo>
                  <a:cubicBezTo>
                    <a:pt x="19784" y="12777"/>
                    <a:pt x="19054" y="11056"/>
                    <a:pt x="18139" y="1099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16" name="processor.png" descr="processo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4291" y="2053627"/>
              <a:ext cx="2252310" cy="2252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7" name="cpu:0"/>
            <p:cNvSpPr/>
            <p:nvPr/>
          </p:nvSpPr>
          <p:spPr>
            <a:xfrm>
              <a:off x="764541" y="1262316"/>
              <a:ext cx="111181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cpu:0</a:t>
              </a:r>
            </a:p>
          </p:txBody>
        </p:sp>
        <p:sp>
          <p:nvSpPr>
            <p:cNvPr id="518" name="gpu:0"/>
            <p:cNvSpPr/>
            <p:nvPr/>
          </p:nvSpPr>
          <p:spPr>
            <a:xfrm>
              <a:off x="3619576" y="1262316"/>
              <a:ext cx="1121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gpu:0</a:t>
              </a:r>
            </a:p>
          </p:txBody>
        </p:sp>
        <p:sp>
          <p:nvSpPr>
            <p:cNvPr id="519" name="/job:worker/task:0/"/>
            <p:cNvSpPr/>
            <p:nvPr/>
          </p:nvSpPr>
          <p:spPr>
            <a:xfrm>
              <a:off x="740211" y="407506"/>
              <a:ext cx="417017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lnSpcReduction="10000"/>
            </a:bodyPr>
            <a:lstStyle>
              <a:lvl1pPr defTabSz="1827213">
                <a:lnSpc>
                  <a:spcPct val="110000"/>
                </a:lnSpc>
                <a:defRPr sz="40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/job:worker/task:0/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9144407" y="7580449"/>
            <a:ext cx="5734731" cy="4741276"/>
            <a:chOff x="0" y="0"/>
            <a:chExt cx="5734730" cy="4741274"/>
          </a:xfrm>
        </p:grpSpPr>
        <p:sp>
          <p:nvSpPr>
            <p:cNvPr id="521" name="Rounded Rectangle"/>
            <p:cNvSpPr/>
            <p:nvPr/>
          </p:nvSpPr>
          <p:spPr>
            <a:xfrm>
              <a:off x="0" y="0"/>
              <a:ext cx="5734731" cy="4741275"/>
            </a:xfrm>
            <a:prstGeom prst="roundRect">
              <a:avLst>
                <a:gd name="adj" fmla="val 18502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7213">
                <a:lnSpc>
                  <a:spcPct val="110000"/>
                </a:lnSpc>
                <a:defRPr sz="34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522" name="cpu:0"/>
            <p:cNvSpPr/>
            <p:nvPr/>
          </p:nvSpPr>
          <p:spPr>
            <a:xfrm>
              <a:off x="2311461" y="1262316"/>
              <a:ext cx="111181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cpu:0</a:t>
              </a:r>
            </a:p>
          </p:txBody>
        </p:sp>
        <p:sp>
          <p:nvSpPr>
            <p:cNvPr id="523" name="/job:ps/task:0/"/>
            <p:cNvSpPr/>
            <p:nvPr/>
          </p:nvSpPr>
          <p:spPr>
            <a:xfrm>
              <a:off x="1261577" y="407506"/>
              <a:ext cx="321157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lnSpcReduction="10000"/>
            </a:bodyPr>
            <a:lstStyle>
              <a:lvl1pPr algn="ctr" defTabSz="1827213">
                <a:lnSpc>
                  <a:spcPct val="110000"/>
                </a:lnSpc>
                <a:defRPr sz="40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/job:ps/task:0/</a:t>
              </a:r>
            </a:p>
          </p:txBody>
        </p:sp>
        <p:pic>
          <p:nvPicPr>
            <p:cNvPr id="524" name="processor.png" descr="processo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41210" y="2053627"/>
              <a:ext cx="2252311" cy="2252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6" name="Rounded Rectangle"/>
          <p:cNvSpPr/>
          <p:nvPr/>
        </p:nvSpPr>
        <p:spPr>
          <a:xfrm>
            <a:off x="1693540" y="9503569"/>
            <a:ext cx="20996920" cy="2491330"/>
          </a:xfrm>
          <a:prstGeom prst="roundRect">
            <a:avLst>
              <a:gd name="adj" fmla="val 38422"/>
            </a:avLst>
          </a:prstGeom>
          <a:ln w="127000">
            <a:solidFill>
              <a:schemeClr val="accent5">
                <a:hueOff val="250615"/>
                <a:satOff val="6276"/>
              </a:scheme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52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6227" y="1268262"/>
            <a:ext cx="10921797" cy="453744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Client Code"/>
          <p:cNvSpPr/>
          <p:nvPr/>
        </p:nvSpPr>
        <p:spPr>
          <a:xfrm>
            <a:off x="18511719" y="6559550"/>
            <a:ext cx="2736454" cy="59690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Default Theme">
      <a:dk1>
        <a:srgbClr val="004452"/>
      </a:dk1>
      <a:lt1>
        <a:srgbClr val="FFFFFF"/>
      </a:lt1>
      <a:dk2>
        <a:srgbClr val="A7A7A7"/>
      </a:dk2>
      <a:lt2>
        <a:srgbClr val="535353"/>
      </a:lt2>
      <a:accent1>
        <a:srgbClr val="007891"/>
      </a:accent1>
      <a:accent2>
        <a:srgbClr val="00AED2"/>
      </a:accent2>
      <a:accent3>
        <a:srgbClr val="03BDEC"/>
      </a:accent3>
      <a:accent4>
        <a:srgbClr val="15584C"/>
      </a:accent4>
      <a:accent5>
        <a:srgbClr val="1FB18A"/>
      </a:accent5>
      <a:accent6>
        <a:srgbClr val="2CE6AF"/>
      </a:accent6>
      <a:hlink>
        <a:srgbClr val="0000FF"/>
      </a:hlink>
      <a:folHlink>
        <a:srgbClr val="FF00FF"/>
      </a:folHlink>
    </a:clrScheme>
    <a:fontScheme name="Default Theme">
      <a:majorFont>
        <a:latin typeface="Panton"/>
        <a:ea typeface="Panton"/>
        <a:cs typeface="Panton"/>
      </a:majorFont>
      <a:minorFont>
        <a:latin typeface="Panton"/>
        <a:ea typeface="Panton"/>
        <a:cs typeface="Panton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7213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anton Light"/>
            <a:ea typeface="Panton Light"/>
            <a:cs typeface="Panton Light"/>
            <a:sym typeface="Pant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norm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4452"/>
            </a:solidFill>
            <a:effectLst/>
            <a:uFillTx/>
            <a:latin typeface="Panton Regular"/>
            <a:ea typeface="Panton Regular"/>
            <a:cs typeface="Panton Regular"/>
            <a:sym typeface="Panto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91"/>
      </a:accent1>
      <a:accent2>
        <a:srgbClr val="00AED2"/>
      </a:accent2>
      <a:accent3>
        <a:srgbClr val="03BDEC"/>
      </a:accent3>
      <a:accent4>
        <a:srgbClr val="15584C"/>
      </a:accent4>
      <a:accent5>
        <a:srgbClr val="1FB18A"/>
      </a:accent5>
      <a:accent6>
        <a:srgbClr val="2CE6AF"/>
      </a:accent6>
      <a:hlink>
        <a:srgbClr val="0000FF"/>
      </a:hlink>
      <a:folHlink>
        <a:srgbClr val="FF00FF"/>
      </a:folHlink>
    </a:clrScheme>
    <a:fontScheme name="Default Theme">
      <a:majorFont>
        <a:latin typeface="Panton"/>
        <a:ea typeface="Panton"/>
        <a:cs typeface="Panton"/>
      </a:majorFont>
      <a:minorFont>
        <a:latin typeface="Panton"/>
        <a:ea typeface="Panton"/>
        <a:cs typeface="Panton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7213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anton Light"/>
            <a:ea typeface="Panton Light"/>
            <a:cs typeface="Panton Light"/>
            <a:sym typeface="Pant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norm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4452"/>
            </a:solidFill>
            <a:effectLst/>
            <a:uFillTx/>
            <a:latin typeface="Panton Regular"/>
            <a:ea typeface="Panton Regular"/>
            <a:cs typeface="Panton Regular"/>
            <a:sym typeface="Panto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1207</Words>
  <Application>Microsoft Macintosh PowerPoint</Application>
  <PresentationFormat>Custom</PresentationFormat>
  <Paragraphs>325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Panton</vt:lpstr>
      <vt:lpstr>Panton Bold</vt:lpstr>
      <vt:lpstr>Panton Light</vt:lpstr>
      <vt:lpstr>Panton Regular</vt:lpstr>
      <vt:lpstr>Arial</vt:lpstr>
      <vt:lpstr>Default Theme</vt:lpstr>
      <vt:lpstr>Distributed Tensorflow with Kubernetes</vt:lpstr>
      <vt:lpstr>$whoami</vt:lpstr>
      <vt:lpstr>AGENDA</vt:lpstr>
      <vt:lpstr>Training nNeural Networks</vt:lpstr>
      <vt:lpstr>Distributed &amp; Parallel </vt:lpstr>
      <vt:lpstr>Requirements &amp; Content</vt:lpstr>
      <vt:lpstr>Tensorflow on a single node</vt:lpstr>
      <vt:lpstr>Parameter Server &amp; Worker Replicas </vt:lpstr>
      <vt:lpstr>In Graph Replication</vt:lpstr>
      <vt:lpstr>Between Replication</vt:lpstr>
      <vt:lpstr>Training Modes</vt:lpstr>
      <vt:lpstr>Synchronous Training</vt:lpstr>
      <vt:lpstr>Asynchronous Training</vt:lpstr>
      <vt:lpstr>1. Define the Cluster</vt:lpstr>
      <vt:lpstr>2. Assign Operations to every Task</vt:lpstr>
      <vt:lpstr>3. Create a Training Session</vt:lpstr>
      <vt:lpstr>All Together - Server Init</vt:lpstr>
      <vt:lpstr>All Together - Building Graph</vt:lpstr>
      <vt:lpstr>All Together - TrainingOP</vt:lpstr>
      <vt:lpstr>All Together - Session &amp; Training</vt:lpstr>
      <vt:lpstr>PowerPoint Presentation</vt:lpstr>
      <vt:lpstr>Packaging </vt:lpstr>
      <vt:lpstr>Kubernetes</vt:lpstr>
      <vt:lpstr>Kubernetes in 30 Seconds </vt:lpstr>
      <vt:lpstr>How to enable GPU in your K8S cluster?</vt:lpstr>
      <vt:lpstr>Single Worker Instance</vt:lpstr>
      <vt:lpstr>Write Kubernetes Pod Deployment</vt:lpstr>
      <vt:lpstr>Full Pod Yaml</vt:lpstr>
      <vt:lpstr>Distributed Tensorflow - Python Code</vt:lpstr>
      <vt:lpstr>Distributed Tensorflow - Kubernetes Deployment</vt:lpstr>
      <vt:lpstr>Distributed Kubernetes - Parameter Server</vt:lpstr>
      <vt:lpstr>Automation - Tensorflow Operator</vt:lpstr>
      <vt:lpstr>Don’t do this at home work</vt:lpstr>
      <vt:lpstr>Questions? Demo?</vt:lpstr>
      <vt:lpstr>Variable Placement</vt:lpstr>
      <vt:lpstr>Additional Stuff</vt:lpstr>
      <vt:lpstr>Questions?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Tensorflow with Kubernetes</dc:title>
  <cp:lastModifiedBy>Jakob Karalus</cp:lastModifiedBy>
  <cp:revision>19</cp:revision>
  <dcterms:modified xsi:type="dcterms:W3CDTF">2017-11-30T13:37:09Z</dcterms:modified>
</cp:coreProperties>
</file>